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72" r:id="rId5"/>
  </p:sldIdLst>
  <p:sldSz cx="18288000" cy="10287000"/>
  <p:notesSz cx="6858000" cy="9144000"/>
  <p:embeddedFontLst>
    <p:embeddedFont>
      <p:font typeface="맑은 고딕" pitchFamily="50" charset="-127"/>
      <p:regular r:id="rId7"/>
      <p:bold r:id="rId8"/>
    </p:embeddedFont>
    <p:embeddedFont>
      <p:font typeface="Calibri" pitchFamily="34" charset="0"/>
      <p:regular r:id="rId9"/>
      <p:bold r:id="rId10"/>
      <p:italic r:id="rId11"/>
      <p:boldItalic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-59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4C31F8-D2B9-4338-8B3A-CC362838E31B}" type="datetimeFigureOut">
              <a:rPr lang="ko-KR" altLang="en-US" smtClean="0"/>
              <a:pPr/>
              <a:t>2025-07-24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BFC2DD-A9A5-41A2-9452-B5ED0CAFAF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FC2DD-A9A5-41A2-9452-B5ED0CAFAFC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BFC2DD-A9A5-41A2-9452-B5ED0CAFAFC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01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13600" y="1016000"/>
            <a:ext cx="10388600" cy="80010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84300" y="6413500"/>
            <a:ext cx="5943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플라자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프레지던트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웨스턴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조선호텔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호텔토마스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명동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5100" y="4495800"/>
            <a:ext cx="55753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총회</a:t>
            </a:r>
            <a:r>
              <a:rPr lang="en-US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참여자</a:t>
            </a:r>
            <a:r>
              <a:rPr lang="en-US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 : </a:t>
            </a:r>
            <a:r>
              <a:rPr lang="ko-KR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약</a:t>
            </a:r>
            <a:r>
              <a:rPr lang="en-US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 2,000</a:t>
            </a:r>
            <a:r>
              <a:rPr lang="ko-KR" sz="2400" b="0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명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숙박시설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1  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5100" y="3162300"/>
            <a:ext cx="50292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숙박시설</a:t>
            </a:r>
            <a:r>
              <a:rPr lang="en-US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5800" b="0" i="0" u="none" strike="noStrike" dirty="0">
                <a:solidFill>
                  <a:srgbClr val="9E9E9E"/>
                </a:solidFill>
                <a:latin typeface="+mj-ea"/>
                <a:ea typeface="+mj-ea"/>
              </a:rPr>
              <a:t>안내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371600" y="6769100"/>
            <a:ext cx="5943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코트야드메리어트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남대문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프메르디앙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71600" y="7137400"/>
            <a:ext cx="59817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사보이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밀리오레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큐브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세종호텔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371600" y="7493000"/>
            <a:ext cx="59817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큐브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롯데시티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포포인츠바이쉐라톤서울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명동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71600" y="7823200"/>
            <a:ext cx="59817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나인트리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바이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파르나스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en-US" sz="1600" b="1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PJ, </a:t>
            </a:r>
            <a:endParaRPr lang="en-US" sz="16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sp>
        <p:nvSpPr>
          <p:cNvPr id="23" name="TextBox 23"/>
          <p:cNvSpPr txBox="1"/>
          <p:nvPr/>
        </p:nvSpPr>
        <p:spPr>
          <a:xfrm>
            <a:off x="1447800" y="4940300"/>
            <a:ext cx="55753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숙박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예상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인원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: 1,000 ~ 1,500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명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14787602" y="2571732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포포인츠</a:t>
            </a:r>
            <a:endParaRPr lang="ko-KR" altLang="en-US" sz="1600" b="1" dirty="0"/>
          </a:p>
        </p:txBody>
      </p:sp>
      <p:sp>
        <p:nvSpPr>
          <p:cNvPr id="25" name="직사각형 24"/>
          <p:cNvSpPr/>
          <p:nvPr/>
        </p:nvSpPr>
        <p:spPr>
          <a:xfrm>
            <a:off x="14787602" y="1571600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트레볼로지</a:t>
            </a:r>
            <a:endParaRPr lang="ko-KR" altLang="en-US" sz="1600" b="1" dirty="0"/>
          </a:p>
        </p:txBody>
      </p:sp>
      <p:sp>
        <p:nvSpPr>
          <p:cNvPr id="26" name="직사각형 25"/>
          <p:cNvSpPr/>
          <p:nvPr/>
        </p:nvSpPr>
        <p:spPr>
          <a:xfrm>
            <a:off x="13716032" y="1142972"/>
            <a:ext cx="1428760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롯데시티명동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5644858" y="3714740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나인트리</a:t>
            </a:r>
            <a:endParaRPr lang="ko-KR" altLang="en-US" sz="1600" b="1" dirty="0"/>
          </a:p>
        </p:txBody>
      </p:sp>
      <p:sp>
        <p:nvSpPr>
          <p:cNvPr id="28" name="직사각형 27"/>
          <p:cNvSpPr/>
          <p:nvPr/>
        </p:nvSpPr>
        <p:spPr>
          <a:xfrm>
            <a:off x="12430148" y="3714740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로얄호텔</a:t>
            </a:r>
            <a:endParaRPr lang="ko-KR" altLang="en-US" sz="1600" b="1" dirty="0"/>
          </a:p>
        </p:txBody>
      </p:sp>
      <p:sp>
        <p:nvSpPr>
          <p:cNvPr id="29" name="직사각형 28"/>
          <p:cNvSpPr/>
          <p:nvPr/>
        </p:nvSpPr>
        <p:spPr>
          <a:xfrm>
            <a:off x="10787074" y="3500426"/>
            <a:ext cx="120492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이비스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err="1" smtClean="0"/>
              <a:t>엠베서더</a:t>
            </a:r>
            <a:endParaRPr lang="ko-KR" altLang="en-US" sz="1600" b="1" dirty="0"/>
          </a:p>
        </p:txBody>
      </p:sp>
      <p:sp>
        <p:nvSpPr>
          <p:cNvPr id="30" name="직사각형 29"/>
          <p:cNvSpPr/>
          <p:nvPr/>
        </p:nvSpPr>
        <p:spPr>
          <a:xfrm>
            <a:off x="8929686" y="3500426"/>
            <a:ext cx="12049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웨스터조선</a:t>
            </a:r>
            <a:endParaRPr lang="ko-KR" altLang="en-US" sz="1600" b="1" dirty="0"/>
          </a:p>
        </p:txBody>
      </p:sp>
      <p:sp>
        <p:nvSpPr>
          <p:cNvPr id="31" name="직사각형 30"/>
          <p:cNvSpPr/>
          <p:nvPr/>
        </p:nvSpPr>
        <p:spPr>
          <a:xfrm>
            <a:off x="8643934" y="2357418"/>
            <a:ext cx="12049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프레지던트</a:t>
            </a:r>
            <a:endParaRPr lang="ko-KR" altLang="en-US" sz="1600" b="1" dirty="0"/>
          </a:p>
        </p:txBody>
      </p:sp>
      <p:sp>
        <p:nvSpPr>
          <p:cNvPr id="32" name="직사각형 31"/>
          <p:cNvSpPr/>
          <p:nvPr/>
        </p:nvSpPr>
        <p:spPr>
          <a:xfrm>
            <a:off x="7643802" y="3214674"/>
            <a:ext cx="120492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더플라자</a:t>
            </a:r>
            <a:endParaRPr lang="ko-KR" altLang="en-US" sz="1600" b="1" dirty="0"/>
          </a:p>
        </p:txBody>
      </p:sp>
      <p:sp>
        <p:nvSpPr>
          <p:cNvPr id="33" name="직사각형 32"/>
          <p:cNvSpPr/>
          <p:nvPr/>
        </p:nvSpPr>
        <p:spPr>
          <a:xfrm>
            <a:off x="7000860" y="6500822"/>
            <a:ext cx="120492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코트야드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err="1" smtClean="0"/>
              <a:t>메리어트</a:t>
            </a:r>
            <a:endParaRPr lang="ko-KR" altLang="en-US" sz="1600" b="1" dirty="0"/>
          </a:p>
        </p:txBody>
      </p:sp>
      <p:sp>
        <p:nvSpPr>
          <p:cNvPr id="34" name="직사각형 33"/>
          <p:cNvSpPr/>
          <p:nvPr/>
        </p:nvSpPr>
        <p:spPr>
          <a:xfrm>
            <a:off x="10001256" y="5429252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알로프트</a:t>
            </a:r>
            <a:endParaRPr lang="ko-KR" altLang="en-US" sz="1600" b="1" dirty="0"/>
          </a:p>
        </p:txBody>
      </p:sp>
      <p:sp>
        <p:nvSpPr>
          <p:cNvPr id="35" name="직사각형 34"/>
          <p:cNvSpPr/>
          <p:nvPr/>
        </p:nvSpPr>
        <p:spPr>
          <a:xfrm>
            <a:off x="10572760" y="6000756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르메르디앙</a:t>
            </a:r>
            <a:endParaRPr lang="ko-KR" altLang="en-US" sz="1600" b="1" dirty="0"/>
          </a:p>
        </p:txBody>
      </p:sp>
      <p:sp>
        <p:nvSpPr>
          <p:cNvPr id="36" name="직사각형 35"/>
          <p:cNvSpPr/>
          <p:nvPr/>
        </p:nvSpPr>
        <p:spPr>
          <a:xfrm>
            <a:off x="11358578" y="6643698"/>
            <a:ext cx="1500198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명동밀리오레</a:t>
            </a:r>
            <a:endParaRPr lang="ko-KR" altLang="en-US" sz="1600" b="1" dirty="0"/>
          </a:p>
        </p:txBody>
      </p:sp>
      <p:sp>
        <p:nvSpPr>
          <p:cNvPr id="37" name="직사각형 36"/>
          <p:cNvSpPr/>
          <p:nvPr/>
        </p:nvSpPr>
        <p:spPr>
          <a:xfrm>
            <a:off x="13144528" y="6072194"/>
            <a:ext cx="919170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smtClean="0"/>
              <a:t>L7</a:t>
            </a:r>
            <a:r>
              <a:rPr lang="ko-KR" altLang="en-US" sz="1600" b="1" dirty="0" smtClean="0"/>
              <a:t>명동</a:t>
            </a:r>
            <a:endParaRPr lang="ko-KR" altLang="en-US" sz="1600" b="1" dirty="0"/>
          </a:p>
        </p:txBody>
      </p:sp>
      <p:sp>
        <p:nvSpPr>
          <p:cNvPr id="38" name="직사각형 37"/>
          <p:cNvSpPr/>
          <p:nvPr/>
        </p:nvSpPr>
        <p:spPr>
          <a:xfrm>
            <a:off x="14144660" y="6072194"/>
            <a:ext cx="1062046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/>
              <a:t>세종호텔</a:t>
            </a:r>
            <a:endParaRPr lang="ko-KR" altLang="en-US" sz="1600" b="1" dirty="0"/>
          </a:p>
        </p:txBody>
      </p:sp>
      <p:sp>
        <p:nvSpPr>
          <p:cNvPr id="39" name="직사각형 38"/>
          <p:cNvSpPr/>
          <p:nvPr/>
        </p:nvSpPr>
        <p:spPr>
          <a:xfrm>
            <a:off x="8143868" y="5786442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소테츠호텔</a:t>
            </a:r>
            <a:endParaRPr lang="ko-KR" altLang="en-US" sz="1600" b="1" dirty="0"/>
          </a:p>
        </p:txBody>
      </p:sp>
      <p:sp>
        <p:nvSpPr>
          <p:cNvPr id="40" name="직사각형 39"/>
          <p:cNvSpPr/>
          <p:nvPr/>
        </p:nvSpPr>
        <p:spPr>
          <a:xfrm>
            <a:off x="12644462" y="8572524"/>
            <a:ext cx="1428760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err="1" smtClean="0"/>
              <a:t>더큐브</a:t>
            </a:r>
            <a:r>
              <a:rPr lang="ko-KR" altLang="en-US" sz="1600" b="1" dirty="0" smtClean="0"/>
              <a:t> 호텔</a:t>
            </a:r>
            <a:endParaRPr lang="ko-KR" altLang="en-US" sz="1600" b="1" dirty="0"/>
          </a:p>
        </p:txBody>
      </p:sp>
      <p:sp>
        <p:nvSpPr>
          <p:cNvPr id="41" name="직사각형 40"/>
          <p:cNvSpPr/>
          <p:nvPr/>
        </p:nvSpPr>
        <p:spPr>
          <a:xfrm>
            <a:off x="15501982" y="4500558"/>
            <a:ext cx="919170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600" b="1" dirty="0" smtClean="0"/>
              <a:t>G2</a:t>
            </a:r>
            <a:r>
              <a:rPr lang="ko-KR" altLang="en-US" sz="1600" b="1" dirty="0" smtClean="0"/>
              <a:t>호텔</a:t>
            </a:r>
            <a:endParaRPr lang="ko-KR" altLang="en-US" sz="1600" b="1" dirty="0"/>
          </a:p>
        </p:txBody>
      </p:sp>
      <p:sp>
        <p:nvSpPr>
          <p:cNvPr id="42" name="직사각형 41"/>
          <p:cNvSpPr/>
          <p:nvPr/>
        </p:nvSpPr>
        <p:spPr>
          <a:xfrm>
            <a:off x="16716428" y="4571996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스테이비</a:t>
            </a:r>
            <a:endParaRPr lang="ko-KR" altLang="en-US" sz="1600" b="1" dirty="0"/>
          </a:p>
        </p:txBody>
      </p:sp>
      <p:sp>
        <p:nvSpPr>
          <p:cNvPr id="43" name="직사각형 42"/>
          <p:cNvSpPr/>
          <p:nvPr/>
        </p:nvSpPr>
        <p:spPr>
          <a:xfrm>
            <a:off x="15430544" y="5214938"/>
            <a:ext cx="1357322" cy="5715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트레볼로지</a:t>
            </a:r>
            <a:r>
              <a:rPr lang="ko-KR" altLang="en-US" sz="1600" b="1" dirty="0" smtClean="0"/>
              <a:t> 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smtClean="0"/>
              <a:t>남산</a:t>
            </a:r>
            <a:endParaRPr lang="ko-KR" altLang="en-US" sz="16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02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51700" y="785782"/>
            <a:ext cx="10439400" cy="832011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384300" y="6413500"/>
            <a:ext cx="5943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G2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크레토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이비스스타일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 err="1">
                <a:solidFill>
                  <a:srgbClr val="000000"/>
                </a:solidFill>
                <a:latin typeface="+mj-ea"/>
                <a:ea typeface="+mj-ea"/>
              </a:rPr>
              <a:t>엠베서더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서울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,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435100" y="4495800"/>
            <a:ext cx="55753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총회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참여자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: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약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2,000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명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435100" y="2578100"/>
            <a:ext cx="2032000" cy="2794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l   </a:t>
            </a:r>
            <a:r>
              <a:rPr lang="ko-KR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숙박시설</a:t>
            </a:r>
            <a:r>
              <a:rPr lang="en-US" sz="1600" b="1" i="0" u="none" strike="noStrike" spc="-100" dirty="0">
                <a:solidFill>
                  <a:srgbClr val="595959"/>
                </a:solidFill>
                <a:latin typeface="+mj-ea"/>
                <a:ea typeface="+mj-ea"/>
              </a:rPr>
              <a:t> 2  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435100" y="3162300"/>
            <a:ext cx="5029200" cy="1028700"/>
          </a:xfrm>
          <a:prstGeom prst="rect">
            <a:avLst/>
          </a:prstGeom>
        </p:spPr>
        <p:txBody>
          <a:bodyPr lIns="0" tIns="0" rIns="0" bIns="0" rtlCol="0" anchor="t"/>
          <a:lstStyle/>
          <a:p>
            <a:pPr lvl="0" algn="l">
              <a:lnSpc>
                <a:spcPct val="99600"/>
              </a:lnSpc>
            </a:pPr>
            <a:r>
              <a:rPr lang="ko-KR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숙박시설</a:t>
            </a:r>
            <a:r>
              <a:rPr lang="en-US" sz="5800" b="1" i="0" u="none" strike="noStrike" spc="-2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5800" b="0" i="0" u="none" strike="noStrike" dirty="0">
                <a:solidFill>
                  <a:srgbClr val="9E9E9E"/>
                </a:solidFill>
                <a:latin typeface="+mj-ea"/>
                <a:ea typeface="+mj-ea"/>
              </a:rPr>
              <a:t>안내</a:t>
            </a:r>
            <a:r>
              <a:rPr lang="en-US" sz="5800" b="0" i="0" u="none" strike="noStrike" dirty="0">
                <a:solidFill>
                  <a:srgbClr val="9E9E9E"/>
                </a:solidFill>
                <a:latin typeface="+mj-ea"/>
                <a:ea typeface="+mj-ea"/>
              </a:rPr>
              <a:t>2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447800" y="4940300"/>
            <a:ext cx="55753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marL="342900" lvl="0" indent="-342900" algn="l">
              <a:lnSpc>
                <a:spcPct val="124499"/>
              </a:lnSpc>
              <a:buClr>
                <a:srgbClr val="000000"/>
              </a:buClr>
              <a:buFont typeface="Arial"/>
              <a:buChar char="●"/>
            </a:pP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숙박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예상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인원</a:t>
            </a:r>
            <a:r>
              <a:rPr lang="en-US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 : 1,000 ~ 1,500</a:t>
            </a:r>
            <a:r>
              <a:rPr lang="ko-KR" sz="2400" b="0" i="0" u="none" strike="noStrike" spc="-100" dirty="0">
                <a:solidFill>
                  <a:srgbClr val="000000"/>
                </a:solidFill>
                <a:latin typeface="+mj-ea"/>
                <a:ea typeface="+mj-ea"/>
              </a:rPr>
              <a:t>명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332200" y="8597900"/>
            <a:ext cx="14224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400" b="1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충무로역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7543800" y="8356600"/>
            <a:ext cx="1422400" cy="4318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24499"/>
              </a:lnSpc>
            </a:pPr>
            <a:r>
              <a:rPr lang="ko-KR" sz="2400" b="1" i="0" u="none" strike="noStrike" spc="-100">
                <a:solidFill>
                  <a:srgbClr val="000000"/>
                </a:solidFill>
                <a:latin typeface="+mj-ea"/>
                <a:ea typeface="+mj-ea"/>
              </a:rPr>
              <a:t>명동역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384300" y="6743700"/>
            <a:ext cx="5943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스테이비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G3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트레볼로지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남산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371600" y="7073900"/>
            <a:ext cx="5943600" cy="330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just">
              <a:lnSpc>
                <a:spcPct val="132800"/>
              </a:lnSpc>
            </a:pP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스테이락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가가하우스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,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호텔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PJ, L7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명동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바이</a:t>
            </a:r>
            <a:r>
              <a:rPr lang="en-US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 </a:t>
            </a:r>
            <a:r>
              <a:rPr lang="ko-KR" sz="1600" b="1" i="0" u="none" strike="noStrike">
                <a:solidFill>
                  <a:srgbClr val="000000"/>
                </a:solidFill>
                <a:latin typeface="+mj-ea"/>
                <a:ea typeface="+mj-ea"/>
              </a:rPr>
              <a:t>롯데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7072298" y="3357550"/>
            <a:ext cx="1071570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/>
              <a:t>이화호텔</a:t>
            </a:r>
            <a:endParaRPr lang="ko-KR" altLang="en-US" sz="1600" b="1" dirty="0"/>
          </a:p>
        </p:txBody>
      </p:sp>
      <p:sp>
        <p:nvSpPr>
          <p:cNvPr id="26" name="직사각형 25"/>
          <p:cNvSpPr/>
          <p:nvPr/>
        </p:nvSpPr>
        <p:spPr>
          <a:xfrm>
            <a:off x="10929950" y="2214542"/>
            <a:ext cx="1000132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나인트리</a:t>
            </a:r>
            <a:endParaRPr lang="ko-KR" altLang="en-US" sz="1600" b="1" dirty="0"/>
          </a:p>
        </p:txBody>
      </p:sp>
      <p:sp>
        <p:nvSpPr>
          <p:cNvPr id="27" name="직사각형 26"/>
          <p:cNvSpPr/>
          <p:nvPr/>
        </p:nvSpPr>
        <p:spPr>
          <a:xfrm>
            <a:off x="10358446" y="4071930"/>
            <a:ext cx="100013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000" b="1" dirty="0" smtClean="0"/>
              <a:t>G2</a:t>
            </a:r>
            <a:endParaRPr lang="ko-KR" altLang="en-US" sz="2000" b="1" dirty="0"/>
          </a:p>
        </p:txBody>
      </p:sp>
      <p:sp>
        <p:nvSpPr>
          <p:cNvPr id="28" name="직사각형 27"/>
          <p:cNvSpPr/>
          <p:nvPr/>
        </p:nvSpPr>
        <p:spPr>
          <a:xfrm>
            <a:off x="7215174" y="7000888"/>
            <a:ext cx="134779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크레토명동</a:t>
            </a:r>
            <a:endParaRPr lang="ko-KR" altLang="en-US" sz="1600" b="1" dirty="0"/>
          </a:p>
        </p:txBody>
      </p:sp>
      <p:sp>
        <p:nvSpPr>
          <p:cNvPr id="29" name="직사각형 28"/>
          <p:cNvSpPr/>
          <p:nvPr/>
        </p:nvSpPr>
        <p:spPr>
          <a:xfrm>
            <a:off x="13215966" y="4357682"/>
            <a:ext cx="100013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스테이비</a:t>
            </a:r>
            <a:endParaRPr lang="ko-KR" altLang="en-US" sz="1600" b="1" dirty="0"/>
          </a:p>
        </p:txBody>
      </p:sp>
      <p:sp>
        <p:nvSpPr>
          <p:cNvPr id="30" name="직사각형 29"/>
          <p:cNvSpPr/>
          <p:nvPr/>
        </p:nvSpPr>
        <p:spPr>
          <a:xfrm>
            <a:off x="16787866" y="1142972"/>
            <a:ext cx="1000132" cy="2857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/>
              <a:t>호텔</a:t>
            </a:r>
            <a:r>
              <a:rPr lang="en-US" altLang="ko-KR" sz="1600" b="1" dirty="0" smtClean="0"/>
              <a:t>PJ</a:t>
            </a:r>
            <a:endParaRPr lang="ko-KR" altLang="en-US" sz="1600" b="1" dirty="0"/>
          </a:p>
        </p:txBody>
      </p:sp>
      <p:sp>
        <p:nvSpPr>
          <p:cNvPr id="31" name="직사각형 30"/>
          <p:cNvSpPr/>
          <p:nvPr/>
        </p:nvSpPr>
        <p:spPr>
          <a:xfrm>
            <a:off x="10572760" y="5929318"/>
            <a:ext cx="1214446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트레볼로지</a:t>
            </a:r>
            <a:endParaRPr lang="ko-KR" altLang="en-US" sz="1600" b="1" dirty="0"/>
          </a:p>
        </p:txBody>
      </p:sp>
      <p:sp>
        <p:nvSpPr>
          <p:cNvPr id="32" name="직사각형 31"/>
          <p:cNvSpPr/>
          <p:nvPr/>
        </p:nvSpPr>
        <p:spPr>
          <a:xfrm>
            <a:off x="9001124" y="7572392"/>
            <a:ext cx="1285884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 smtClean="0"/>
              <a:t>이비스스타일</a:t>
            </a:r>
            <a:endParaRPr lang="ko-KR" altLang="en-US" sz="1400" b="1" dirty="0"/>
          </a:p>
        </p:txBody>
      </p:sp>
      <p:sp>
        <p:nvSpPr>
          <p:cNvPr id="33" name="직사각형 32"/>
          <p:cNvSpPr/>
          <p:nvPr/>
        </p:nvSpPr>
        <p:spPr>
          <a:xfrm>
            <a:off x="7286612" y="7929582"/>
            <a:ext cx="1347798" cy="3571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smtClean="0"/>
              <a:t>세종호텔</a:t>
            </a:r>
            <a:endParaRPr lang="ko-KR" altLang="en-US" sz="1600" b="1" dirty="0"/>
          </a:p>
        </p:txBody>
      </p:sp>
      <p:sp>
        <p:nvSpPr>
          <p:cNvPr id="34" name="직사각형 33"/>
          <p:cNvSpPr/>
          <p:nvPr/>
        </p:nvSpPr>
        <p:spPr>
          <a:xfrm>
            <a:off x="15501982" y="5715004"/>
            <a:ext cx="1347798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기가하우스</a:t>
            </a:r>
            <a:endParaRPr lang="ko-KR" altLang="en-US" sz="1600" b="1" dirty="0"/>
          </a:p>
        </p:txBody>
      </p:sp>
      <p:sp>
        <p:nvSpPr>
          <p:cNvPr id="35" name="직사각형 34"/>
          <p:cNvSpPr/>
          <p:nvPr/>
        </p:nvSpPr>
        <p:spPr>
          <a:xfrm>
            <a:off x="16002048" y="7072326"/>
            <a:ext cx="1204922" cy="3476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smtClean="0"/>
              <a:t>스테이락</a:t>
            </a:r>
            <a:endParaRPr lang="ko-KR" altLang="en-US" sz="1600" b="1" dirty="0"/>
          </a:p>
        </p:txBody>
      </p:sp>
      <p:sp>
        <p:nvSpPr>
          <p:cNvPr id="36" name="직사각형 35"/>
          <p:cNvSpPr/>
          <p:nvPr/>
        </p:nvSpPr>
        <p:spPr>
          <a:xfrm>
            <a:off x="14716164" y="6929450"/>
            <a:ext cx="1204922" cy="50006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600" b="1" dirty="0" err="1" smtClean="0"/>
              <a:t>스테이인</a:t>
            </a:r>
            <a:endParaRPr lang="en-US" altLang="ko-KR" sz="1600" b="1" dirty="0" smtClean="0"/>
          </a:p>
          <a:p>
            <a:pPr algn="ctr"/>
            <a:r>
              <a:rPr lang="ko-KR" altLang="en-US" sz="1600" b="1" dirty="0" smtClean="0"/>
              <a:t>블루</a:t>
            </a:r>
            <a:endParaRPr lang="ko-KR" altLang="en-US" sz="1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>
                <a:solidFill>
                  <a:srgbClr val="000000"/>
                </a:solidFill>
                <a:latin typeface="+mj-ea"/>
                <a:ea typeface="+mj-ea"/>
              </a:rPr>
              <a:t>03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5" name="표 14"/>
          <p:cNvGraphicFramePr>
            <a:graphicFrameLocks noGrp="1"/>
          </p:cNvGraphicFramePr>
          <p:nvPr/>
        </p:nvGraphicFramePr>
        <p:xfrm>
          <a:off x="642879" y="1079500"/>
          <a:ext cx="17002243" cy="7993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19584"/>
                <a:gridCol w="5379653"/>
                <a:gridCol w="1394726"/>
                <a:gridCol w="3207832"/>
                <a:gridCol w="3400448"/>
              </a:tblGrid>
              <a:tr h="604103">
                <a:tc gridSpan="5">
                  <a:txBody>
                    <a:bodyPr/>
                    <a:lstStyle/>
                    <a:p>
                      <a:pPr algn="ctr" latinLnBrk="1"/>
                      <a:r>
                        <a:rPr lang="ko-KR" altLang="en-US" sz="2800" dirty="0" smtClean="0">
                          <a:latin typeface="+mn-ea"/>
                          <a:ea typeface="+mn-ea"/>
                        </a:rPr>
                        <a:t>영락교회 주변 숙박</a:t>
                      </a:r>
                      <a:r>
                        <a:rPr lang="en-US" altLang="ko-KR" sz="2800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2800" dirty="0" smtClean="0">
                          <a:latin typeface="+mn-ea"/>
                          <a:ea typeface="+mn-ea"/>
                        </a:rPr>
                        <a:t>호텔</a:t>
                      </a:r>
                      <a:r>
                        <a:rPr lang="en-US" altLang="ko-KR" sz="2800" dirty="0" smtClean="0"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2800" dirty="0" smtClean="0">
                          <a:latin typeface="+mn-ea"/>
                          <a:ea typeface="+mn-ea"/>
                        </a:rPr>
                        <a:t>정보</a:t>
                      </a:r>
                      <a:endParaRPr lang="ko-KR" altLang="en-US" sz="28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475753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업체명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주소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객실 수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영문 상호명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전화번호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45612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24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시게스트하우스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서울역점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용산구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후암로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57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41 24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게스트하우스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게하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24guesthouse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02-754-8124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G2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수표로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24 G2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126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g2hotel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02-2277-9700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G3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충무로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7 G3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호텔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197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g3hotel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02-2277-9800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L7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명동 바이 롯데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137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myeongdong-l7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02-6310-1000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나인트리 바이 파르나스 서울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I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명동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51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144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ninetreehotel I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02-750-0999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나인트리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바이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파르나스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서울 명동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II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마른내로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28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408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ninetreehotel</a:t>
                      </a: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II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02-6967-0999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남산호스텔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67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기사빌딩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호스텔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Namsan</a:t>
                      </a: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Guest House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02-778-7800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뉴 오리엔탈 호텔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14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뉴오리엔탈호텔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65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orientalmyeongdong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02-753-0156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더 그랜드 호텔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가길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38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The Grand Hotel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02-777-7900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더 큐브 호텔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캡슐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)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31 3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층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The Cube Hotel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0507-1331-6617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더 플라자 호텔 서울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소공로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119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319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THE PALZA SEOUL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02-771-2200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로얄 호텔 서울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명동길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61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310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ROYAL HOTEL SEOUL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0507-1419-1182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롯데시티 호텔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삼일대로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362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435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lottehotel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02-6112-1000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명동 밀리오레 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115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619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migliorehotel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02-6936-6000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사보이 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나길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105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SAVOY 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02-772-7700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서울프린스호텔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130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서울프린스호텔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HOTELPRINCE SEOUL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02-752-7111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솔라리아 니시테츠 호텔 서울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27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엠 플라자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312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solaria-seoul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02-773-1555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스테이비 호텔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충무로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23-1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비스테이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staybhotel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02-2277-6300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알로프트 서울 명동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남대문로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56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100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aloft-seoul-myeongdong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02-2084-1000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영빈 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퇴계로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56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18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영빈호텔 대중사우나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77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YOUNGBIN HOTEL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02-2277-1141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328381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웨스턴 조선호텔</a:t>
                      </a:r>
                      <a:endParaRPr lang="ko-KR" alt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서울 중구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소공로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106</a:t>
                      </a:r>
                      <a:endParaRPr lang="ko-KR" alt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462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THEWESTINJOSUNSEOUL</a:t>
                      </a:r>
                      <a:endParaRPr lang="en-US" sz="240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n-ea"/>
                          <a:ea typeface="+mn-ea"/>
                        </a:rPr>
                        <a:t>02-771-0500</a:t>
                      </a:r>
                      <a:endParaRPr lang="en-US" sz="2400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00" y="863600"/>
            <a:ext cx="17106900" cy="901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800" y="9321800"/>
            <a:ext cx="914400" cy="381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143000" y="9398000"/>
            <a:ext cx="774700" cy="2159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32800"/>
              </a:lnSpc>
            </a:pPr>
            <a:r>
              <a:rPr lang="en-US" sz="1200" b="1" i="0" u="none" strike="noStrike" dirty="0" smtClean="0">
                <a:solidFill>
                  <a:srgbClr val="000000"/>
                </a:solidFill>
                <a:latin typeface="+mj-ea"/>
                <a:ea typeface="+mj-ea"/>
              </a:rPr>
              <a:t>04</a:t>
            </a:r>
            <a:endParaRPr lang="en-US" sz="1200" b="1" i="0" u="none" strike="noStrike" dirty="0">
              <a:solidFill>
                <a:srgbClr val="000000"/>
              </a:solidFill>
              <a:latin typeface="+mj-ea"/>
              <a:ea typeface="+mj-ea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588000" y="5016500"/>
            <a:ext cx="8026400" cy="127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533400"/>
            <a:ext cx="17297400" cy="520700"/>
          </a:xfrm>
          <a:prstGeom prst="rect">
            <a:avLst/>
          </a:prstGeom>
          <a:effectLst>
            <a:outerShdw dist="24179" dir="5400000">
              <a:srgbClr val="9E9E9E">
                <a:alpha val="100000"/>
              </a:srgbClr>
            </a:outerShdw>
          </a:effectLst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7300" y="635000"/>
            <a:ext cx="292100" cy="292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6200" y="-571500"/>
            <a:ext cx="114300" cy="143510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789400" y="635000"/>
            <a:ext cx="292100" cy="292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865600" y="-571500"/>
            <a:ext cx="114300" cy="14351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2100" y="9321800"/>
            <a:ext cx="1676400" cy="38100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5608300" y="9347200"/>
            <a:ext cx="1524000" cy="355600"/>
          </a:xfrm>
          <a:prstGeom prst="rect">
            <a:avLst/>
          </a:prstGeom>
        </p:spPr>
      </p:pic>
      <p:graphicFrame>
        <p:nvGraphicFramePr>
          <p:cNvPr id="18" name="표 17"/>
          <p:cNvGraphicFramePr>
            <a:graphicFrameLocks noGrp="1"/>
          </p:cNvGraphicFramePr>
          <p:nvPr/>
        </p:nvGraphicFramePr>
        <p:xfrm>
          <a:off x="642880" y="1079501"/>
          <a:ext cx="17002241" cy="7923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00448"/>
                <a:gridCol w="5563076"/>
                <a:gridCol w="1237821"/>
                <a:gridCol w="3400448"/>
                <a:gridCol w="3400448"/>
              </a:tblGrid>
              <a:tr h="392363"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 err="1">
                          <a:solidFill>
                            <a:schemeClr val="bg1"/>
                          </a:solidFill>
                          <a:latin typeface="맑은 고딕"/>
                          <a:ea typeface="맑은 고딕"/>
                        </a:rPr>
                        <a:t>업체명</a:t>
                      </a:r>
                      <a:endParaRPr lang="ko-KR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latin typeface="맑은 고딕"/>
                          <a:ea typeface="맑은 고딕"/>
                        </a:rPr>
                        <a:t>주소</a:t>
                      </a:r>
                      <a:endParaRPr lang="ko-KR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latin typeface="맑은 고딕"/>
                          <a:ea typeface="맑은 고딕"/>
                        </a:rPr>
                        <a:t>객실 수</a:t>
                      </a:r>
                      <a:endParaRPr lang="ko-KR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latin typeface="맑은 고딕"/>
                          <a:ea typeface="맑은 고딕"/>
                        </a:rPr>
                        <a:t>영문 상호명</a:t>
                      </a:r>
                      <a:endParaRPr lang="ko-KR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kern="0" spc="0" dirty="0">
                          <a:solidFill>
                            <a:schemeClr val="bg1"/>
                          </a:solidFill>
                          <a:latin typeface="맑은 고딕"/>
                          <a:ea typeface="맑은 고딕"/>
                        </a:rPr>
                        <a:t>전화번호</a:t>
                      </a:r>
                      <a:endParaRPr lang="ko-KR" altLang="en-US" sz="2800" dirty="0">
                        <a:solidFill>
                          <a:schemeClr val="bg1"/>
                        </a:solidFill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이비스스타일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엠베서더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서울 호텔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삼일대로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302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180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ibisstyles myeongdong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02-6020-8888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코트야드메리어트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서울 남대문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남대문로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9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코트야드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메리어트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서울 남대문 호텔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400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COURTYARD BY MARRIOTT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02-2638-3000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퍼시픽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호텔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20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181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thepacifichotel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02-777-7811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포포인츠바이쉐라톤서울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삼일대로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10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36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포포인츠 바이 쉐라톤 조선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,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375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the westin josun seoul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0507-1467-6004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프레지던트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호텔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16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프레지던트호텔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303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 PRESIDENT SEOUL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02-753-3131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프메르디앙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서울 명동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서울특별시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나길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38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르메르디앙 서울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200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LEMERIDIEN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0507-1486-7001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28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7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13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83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Hotel28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02-774-2828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</a:t>
                      </a: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PJ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마른내로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71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호텔피제이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272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hotelpj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02-2280-7000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더 디자이너스 동대문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306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99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Designers Hotel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02-2271-3501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도마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216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행복빌딩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51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Hoteldoma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02-2273-9603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마누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19 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남풍빌딩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HOTELMANU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02-777-0100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 크레토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8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가길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53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명동호텔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53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35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hotelcreto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02-740-4500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호텔국도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을지로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164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호텔국도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295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hotelkukdo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02-6466-1234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호텔스카이파크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호점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충무로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가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24-23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114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 SKYPARK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02-6900-9301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호텔스카이파크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호점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9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22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120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 SKYPARK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02-755-0091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466750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호텔스카이파크 명동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호점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퇴계로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139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 SKYPARK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02-756-9700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호텔토마스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세종대로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16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길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26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123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HOTEL THOMAS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02-777-9500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홀리데이인 익스프레스 서울홍대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마포구 양화로 </a:t>
                      </a:r>
                      <a:r>
                        <a:rPr lang="en-US" altLang="ko-KR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188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애경타워</a:t>
                      </a:r>
                      <a:r>
                        <a:rPr lang="ko-KR" alt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 </a:t>
                      </a:r>
                      <a:r>
                        <a:rPr lang="ko-KR" altLang="en-US" sz="1400" kern="0" spc="0" dirty="0" err="1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숙박시설동</a:t>
                      </a:r>
                      <a:endParaRPr lang="ko-KR" alt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294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holidayinnexpress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02-768-3000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  <a:tr h="392363"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홈즈스테이 명동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서울 중구 충무로 </a:t>
                      </a:r>
                      <a:r>
                        <a:rPr lang="en-US" altLang="ko-KR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3 </a:t>
                      </a:r>
                      <a:r>
                        <a:rPr lang="ko-KR" alt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빌리브아카이브 남산</a:t>
                      </a:r>
                      <a:endParaRPr lang="ko-KR" alt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240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homes-stay</a:t>
                      </a:r>
                      <a:endParaRPr lang="en-US" sz="240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latinLnBrk="1">
                        <a:lnSpc>
                          <a:spcPct val="103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0" spc="0" dirty="0">
                          <a:solidFill>
                            <a:srgbClr val="000000"/>
                          </a:solidFill>
                          <a:latin typeface="+mj-ea"/>
                          <a:ea typeface="+mj-ea"/>
                        </a:rPr>
                        <a:t>02-6329-1001</a:t>
                      </a:r>
                      <a:endParaRPr lang="en-US" sz="2400" dirty="0">
                        <a:latin typeface="+mj-ea"/>
                        <a:ea typeface="+mj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</TotalTime>
  <Words>691</Words>
  <Application>Microsoft Office PowerPoint</Application>
  <PresentationFormat>사용자 지정</PresentationFormat>
  <Paragraphs>270</Paragraphs>
  <Slides>4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굴림</vt:lpstr>
      <vt:lpstr>Arial</vt:lpstr>
      <vt:lpstr>맑은 고딕</vt:lpstr>
      <vt:lpstr>Calibri</vt:lpstr>
      <vt:lpstr>Office Theme</vt:lpstr>
      <vt:lpstr>슬라이드 1</vt:lpstr>
      <vt:lpstr>슬라이드 2</vt:lpstr>
      <vt:lpstr>슬라이드 3</vt:lpstr>
      <vt:lpstr>슬라이드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cp:lastModifiedBy>lim</cp:lastModifiedBy>
  <cp:revision>27</cp:revision>
  <dcterms:created xsi:type="dcterms:W3CDTF">2006-08-16T00:00:00Z</dcterms:created>
  <dcterms:modified xsi:type="dcterms:W3CDTF">2025-07-24T01:58:31Z</dcterms:modified>
</cp:coreProperties>
</file>