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7"/>
  </p:notesMasterIdLst>
  <p:sldIdLst>
    <p:sldId id="267" r:id="rId2"/>
    <p:sldId id="268" r:id="rId3"/>
    <p:sldId id="269" r:id="rId4"/>
    <p:sldId id="270" r:id="rId5"/>
    <p:sldId id="271" r:id="rId6"/>
  </p:sldIdLst>
  <p:sldSz cx="18288000" cy="10287000"/>
  <p:notesSz cx="6858000" cy="9144000"/>
  <p:embeddedFontLst>
    <p:embeddedFont>
      <p:font typeface="맑은 고딕" pitchFamily="50" charset="-127"/>
      <p:regular r:id="rId8"/>
      <p:bold r:id="rId9"/>
    </p:embeddedFont>
    <p:embeddedFont>
      <p:font typeface="Calibri" pitchFamily="34" charset="0"/>
      <p:regular r:id="rId10"/>
      <p:bold r:id="rId11"/>
      <p:italic r:id="rId12"/>
      <p:boldItalic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-894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4C31F8-D2B9-4338-8B3A-CC362838E31B}" type="datetimeFigureOut">
              <a:rPr lang="ko-KR" altLang="en-US" smtClean="0"/>
              <a:pPr/>
              <a:t>2025-08-08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BFC2DD-A9A5-41A2-9452-B5ED0CAFAFC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2.png"/><Relationship Id="rId5" Type="http://schemas.openxmlformats.org/officeDocument/2006/relationships/image" Target="../media/image16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2.png"/><Relationship Id="rId5" Type="http://schemas.openxmlformats.org/officeDocument/2006/relationships/image" Target="../media/image18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900" y="863600"/>
            <a:ext cx="17106900" cy="901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9321800"/>
            <a:ext cx="914400" cy="3810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143000" y="9398000"/>
            <a:ext cx="774700" cy="2159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132800"/>
              </a:lnSpc>
            </a:pPr>
            <a:r>
              <a:rPr lang="en-US" sz="12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12</a:t>
            </a:r>
            <a:endParaRPr lang="en-US" sz="1400" b="1" i="0" u="none" strike="noStrike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588000" y="5016500"/>
            <a:ext cx="8026400" cy="127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8000" y="1104900"/>
            <a:ext cx="12077700" cy="79629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300" y="533400"/>
            <a:ext cx="17297400" cy="520700"/>
          </a:xfrm>
          <a:prstGeom prst="rect">
            <a:avLst/>
          </a:prstGeom>
          <a:effectLst>
            <a:outerShdw dist="24179" dir="5400000">
              <a:srgbClr val="9E9E9E">
                <a:alpha val="100000"/>
              </a:srgbClr>
            </a:outerShdw>
          </a:effectLst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57300" y="635000"/>
            <a:ext cx="292100" cy="2921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46200" y="-571500"/>
            <a:ext cx="114300" cy="14351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89400" y="635000"/>
            <a:ext cx="292100" cy="2921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865600" y="-571500"/>
            <a:ext cx="114300" cy="14351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32100" y="9321800"/>
            <a:ext cx="1676400" cy="3810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5608300" y="9347200"/>
            <a:ext cx="1524000" cy="3556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64400" y="1155700"/>
            <a:ext cx="673100" cy="6731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99300" y="4660900"/>
            <a:ext cx="673100" cy="6731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972800" y="5981700"/>
            <a:ext cx="673100" cy="6731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49000" y="7531100"/>
            <a:ext cx="673100" cy="6731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20200" y="8445500"/>
            <a:ext cx="673100" cy="6731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88300" y="5867400"/>
            <a:ext cx="673100" cy="673100"/>
          </a:xfrm>
          <a:prstGeom prst="rect">
            <a:avLst/>
          </a:prstGeom>
        </p:spPr>
      </p:pic>
      <p:sp>
        <p:nvSpPr>
          <p:cNvPr id="20" name="TextBox 20"/>
          <p:cNvSpPr txBox="1"/>
          <p:nvPr/>
        </p:nvSpPr>
        <p:spPr>
          <a:xfrm>
            <a:off x="1511300" y="5600700"/>
            <a:ext cx="2743200" cy="3302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just">
              <a:lnSpc>
                <a:spcPct val="132800"/>
              </a:lnSpc>
            </a:pPr>
            <a:r>
              <a:rPr lang="ko-KR" sz="1600" b="0" i="0" u="none" strike="noStrike" dirty="0" err="1">
                <a:solidFill>
                  <a:srgbClr val="000000"/>
                </a:solidFill>
                <a:latin typeface="+mj-ea"/>
                <a:ea typeface="+mj-ea"/>
              </a:rPr>
              <a:t>파인에비뉴</a:t>
            </a:r>
            <a:r>
              <a:rPr lang="en-US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주차장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435100" y="5143500"/>
            <a:ext cx="4965700" cy="4318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marL="342900" lvl="0" indent="-342900" algn="l">
              <a:lnSpc>
                <a:spcPct val="124499"/>
              </a:lnSpc>
              <a:buClr>
                <a:srgbClr val="000000"/>
              </a:buClr>
              <a:buFont typeface="Arial"/>
              <a:buChar char="●"/>
            </a:pPr>
            <a:r>
              <a:rPr lang="ko-KR" sz="20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일반</a:t>
            </a:r>
            <a:r>
              <a:rPr lang="en-US" sz="20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20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주차장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435100" y="2578100"/>
            <a:ext cx="2032000" cy="2794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24499"/>
              </a:lnSpc>
            </a:pPr>
            <a:r>
              <a:rPr lang="en-US" sz="1600" b="1" i="0" u="none" strike="noStrike" spc="-100" dirty="0">
                <a:solidFill>
                  <a:srgbClr val="595959"/>
                </a:solidFill>
                <a:latin typeface="+mj-ea"/>
                <a:ea typeface="+mj-ea"/>
              </a:rPr>
              <a:t>l   </a:t>
            </a:r>
            <a:r>
              <a:rPr lang="ko-KR" sz="1600" b="1" i="0" u="none" strike="noStrike" spc="-100" dirty="0">
                <a:solidFill>
                  <a:srgbClr val="595959"/>
                </a:solidFill>
                <a:latin typeface="+mj-ea"/>
                <a:ea typeface="+mj-ea"/>
              </a:rPr>
              <a:t>주변</a:t>
            </a:r>
            <a:r>
              <a:rPr lang="en-US" sz="1600" b="1" i="0" u="none" strike="noStrike" spc="-100" dirty="0">
                <a:solidFill>
                  <a:srgbClr val="595959"/>
                </a:solidFill>
                <a:latin typeface="+mj-ea"/>
                <a:ea typeface="+mj-ea"/>
              </a:rPr>
              <a:t> </a:t>
            </a:r>
            <a:r>
              <a:rPr lang="ko-KR" sz="1600" b="1" i="0" u="none" strike="noStrike" spc="-100" dirty="0">
                <a:solidFill>
                  <a:srgbClr val="595959"/>
                </a:solidFill>
                <a:latin typeface="+mj-ea"/>
                <a:ea typeface="+mj-ea"/>
              </a:rPr>
              <a:t>주차시설</a:t>
            </a:r>
            <a:r>
              <a:rPr lang="en-US" sz="1600" b="1" i="0" u="none" strike="noStrike" spc="-100" dirty="0">
                <a:solidFill>
                  <a:srgbClr val="595959"/>
                </a:solidFill>
                <a:latin typeface="+mj-ea"/>
                <a:ea typeface="+mj-ea"/>
              </a:rPr>
              <a:t>   l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435100" y="3162300"/>
            <a:ext cx="5054600" cy="10287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ko-KR" sz="5800" b="1" i="0" u="none" strike="noStrike" spc="-200">
                <a:solidFill>
                  <a:srgbClr val="000000"/>
                </a:solidFill>
                <a:latin typeface="+mj-ea"/>
                <a:ea typeface="+mj-ea"/>
              </a:rPr>
              <a:t>주차장</a:t>
            </a:r>
            <a:r>
              <a:rPr lang="en-US" sz="5800" b="1" i="0" u="none" strike="noStrike" spc="-200">
                <a:solidFill>
                  <a:srgbClr val="000000"/>
                </a:solidFill>
                <a:latin typeface="+mj-ea"/>
                <a:ea typeface="+mj-ea"/>
              </a:rPr>
              <a:t> </a:t>
            </a:r>
            <a:r>
              <a:rPr lang="ko-KR" sz="5800" b="0" i="0" u="none" strike="noStrike">
                <a:solidFill>
                  <a:srgbClr val="000000"/>
                </a:solidFill>
                <a:latin typeface="+mj-ea"/>
                <a:ea typeface="+mj-ea"/>
              </a:rPr>
              <a:t>안내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511300" y="6565900"/>
            <a:ext cx="3022600" cy="3302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just">
              <a:lnSpc>
                <a:spcPct val="132800"/>
              </a:lnSpc>
            </a:pPr>
            <a:r>
              <a:rPr lang="ko-KR" sz="1600" b="0" i="0" u="none" strike="noStrike">
                <a:solidFill>
                  <a:srgbClr val="000000"/>
                </a:solidFill>
                <a:latin typeface="+mj-ea"/>
                <a:ea typeface="+mj-ea"/>
              </a:rPr>
              <a:t>백병원</a:t>
            </a:r>
            <a:r>
              <a:rPr lang="en-US" sz="1600" b="0" i="0" u="none" strike="noStrike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1600" b="0" i="0" u="none" strike="noStrike">
                <a:solidFill>
                  <a:srgbClr val="000000"/>
                </a:solidFill>
                <a:latin typeface="+mj-ea"/>
                <a:ea typeface="+mj-ea"/>
              </a:rPr>
              <a:t>주차장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485900" y="5930900"/>
            <a:ext cx="2946400" cy="3302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just">
              <a:lnSpc>
                <a:spcPct val="132800"/>
              </a:lnSpc>
            </a:pPr>
            <a:r>
              <a:rPr lang="ko-KR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프로젝트</a:t>
            </a:r>
            <a:r>
              <a:rPr lang="en-US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 107 </a:t>
            </a:r>
            <a:r>
              <a:rPr lang="ko-KR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빌딩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511300" y="6896100"/>
            <a:ext cx="3441700" cy="3302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just">
              <a:lnSpc>
                <a:spcPct val="132800"/>
              </a:lnSpc>
            </a:pPr>
            <a:r>
              <a:rPr lang="ko-KR" sz="1600" b="0" i="0" u="none" strike="noStrike">
                <a:solidFill>
                  <a:srgbClr val="000000"/>
                </a:solidFill>
                <a:latin typeface="+mj-ea"/>
                <a:ea typeface="+mj-ea"/>
              </a:rPr>
              <a:t>노랑풍선</a:t>
            </a:r>
            <a:r>
              <a:rPr lang="en-US" sz="1600" b="0" i="0" u="none" strike="noStrike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1600" b="0" i="0" u="none" strike="noStrike">
                <a:solidFill>
                  <a:srgbClr val="000000"/>
                </a:solidFill>
                <a:latin typeface="+mj-ea"/>
                <a:ea typeface="+mj-ea"/>
              </a:rPr>
              <a:t>빌딩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511300" y="8140700"/>
            <a:ext cx="4038600" cy="3302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just">
              <a:lnSpc>
                <a:spcPct val="132800"/>
              </a:lnSpc>
            </a:pPr>
            <a:r>
              <a:rPr lang="ko-KR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남산예장</a:t>
            </a:r>
            <a:r>
              <a:rPr lang="en-US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관광버스전용</a:t>
            </a:r>
            <a:r>
              <a:rPr lang="en-US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주차장</a:t>
            </a:r>
            <a:r>
              <a:rPr lang="en-US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- 39</a:t>
            </a:r>
            <a:r>
              <a:rPr lang="ko-KR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대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435100" y="7721600"/>
            <a:ext cx="4965700" cy="4318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marL="342900" lvl="0" indent="-342900" algn="l">
              <a:lnSpc>
                <a:spcPct val="124499"/>
              </a:lnSpc>
              <a:buClr>
                <a:srgbClr val="000000"/>
              </a:buClr>
              <a:buFont typeface="Arial"/>
              <a:buChar char="●"/>
            </a:pPr>
            <a:r>
              <a:rPr lang="ko-KR" sz="2000" b="1" i="0" u="none" strike="noStrike" spc="-100" dirty="0">
                <a:solidFill>
                  <a:srgbClr val="000000"/>
                </a:solidFill>
                <a:latin typeface="+mj-ea"/>
                <a:ea typeface="+mj-ea"/>
              </a:rPr>
              <a:t>관광버스</a:t>
            </a:r>
            <a:r>
              <a:rPr lang="en-US" sz="2000" b="1" i="0" u="none" strike="noStrike" spc="-1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2000" b="1" i="0" u="none" strike="noStrike" spc="-100" dirty="0">
                <a:solidFill>
                  <a:srgbClr val="000000"/>
                </a:solidFill>
                <a:latin typeface="+mj-ea"/>
                <a:ea typeface="+mj-ea"/>
              </a:rPr>
              <a:t>전용</a:t>
            </a:r>
            <a:r>
              <a:rPr lang="en-US" sz="2000" b="1" i="0" u="none" strike="noStrike" spc="-1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2000" b="1" i="0" u="none" strike="noStrike" spc="-100" dirty="0">
                <a:solidFill>
                  <a:srgbClr val="000000"/>
                </a:solidFill>
                <a:latin typeface="+mj-ea"/>
                <a:ea typeface="+mj-ea"/>
              </a:rPr>
              <a:t>주차장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473200" y="6248400"/>
            <a:ext cx="2946400" cy="3302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just">
              <a:lnSpc>
                <a:spcPct val="132800"/>
              </a:lnSpc>
            </a:pPr>
            <a:r>
              <a:rPr lang="en-US" sz="1600" b="0" i="0" u="none" strike="noStrike">
                <a:solidFill>
                  <a:srgbClr val="000000"/>
                </a:solidFill>
                <a:latin typeface="+mj-ea"/>
                <a:ea typeface="+mj-ea"/>
              </a:rPr>
              <a:t>(</a:t>
            </a:r>
            <a:r>
              <a:rPr lang="ko-KR" sz="1600" b="0" i="0" u="none" strike="noStrike">
                <a:solidFill>
                  <a:srgbClr val="000000"/>
                </a:solidFill>
                <a:latin typeface="+mj-ea"/>
                <a:ea typeface="+mj-ea"/>
              </a:rPr>
              <a:t>구</a:t>
            </a:r>
            <a:r>
              <a:rPr lang="en-US" sz="1600" b="0" i="0" u="none" strike="noStrike">
                <a:solidFill>
                  <a:srgbClr val="000000"/>
                </a:solidFill>
                <a:latin typeface="+mj-ea"/>
                <a:ea typeface="+mj-ea"/>
              </a:rPr>
              <a:t>)</a:t>
            </a:r>
            <a:r>
              <a:rPr lang="ko-KR" sz="1600" b="0" i="0" u="none" strike="noStrike">
                <a:solidFill>
                  <a:srgbClr val="000000"/>
                </a:solidFill>
                <a:latin typeface="+mj-ea"/>
                <a:ea typeface="+mj-ea"/>
              </a:rPr>
              <a:t>중부경찰서</a:t>
            </a:r>
            <a:r>
              <a:rPr lang="en-US" sz="1600" b="0" i="0" u="none" strike="noStrike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1600" b="0" i="0" u="none" strike="noStrike">
                <a:solidFill>
                  <a:srgbClr val="000000"/>
                </a:solidFill>
                <a:latin typeface="+mj-ea"/>
                <a:ea typeface="+mj-ea"/>
              </a:rPr>
              <a:t>주차장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511300" y="7213600"/>
            <a:ext cx="3441700" cy="3302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just">
              <a:lnSpc>
                <a:spcPct val="132800"/>
              </a:lnSpc>
            </a:pPr>
            <a:r>
              <a:rPr lang="ko-KR" sz="1600" b="0" i="0" u="none" strike="noStrike">
                <a:solidFill>
                  <a:srgbClr val="000000"/>
                </a:solidFill>
                <a:latin typeface="+mj-ea"/>
                <a:ea typeface="+mj-ea"/>
              </a:rPr>
              <a:t>시그니처</a:t>
            </a:r>
            <a:r>
              <a:rPr lang="en-US" sz="1600" b="0" i="0" u="none" strike="noStrike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1600" b="0" i="0" u="none" strike="noStrike">
                <a:solidFill>
                  <a:srgbClr val="000000"/>
                </a:solidFill>
                <a:latin typeface="+mj-ea"/>
                <a:ea typeface="+mj-ea"/>
              </a:rPr>
              <a:t>타워</a:t>
            </a:r>
            <a:r>
              <a:rPr lang="en-US" sz="1600" b="0" i="0" u="none" strike="noStrike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1600" b="0" i="0" u="none" strike="noStrike">
                <a:solidFill>
                  <a:srgbClr val="000000"/>
                </a:solidFill>
                <a:latin typeface="+mj-ea"/>
                <a:ea typeface="+mj-ea"/>
              </a:rPr>
              <a:t>주차장</a:t>
            </a:r>
          </a:p>
        </p:txBody>
      </p:sp>
      <p:sp>
        <p:nvSpPr>
          <p:cNvPr id="34" name="직사각형 33"/>
          <p:cNvSpPr/>
          <p:nvPr/>
        </p:nvSpPr>
        <p:spPr>
          <a:xfrm>
            <a:off x="7786678" y="4714872"/>
            <a:ext cx="1428760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err="1" smtClean="0"/>
              <a:t>파인에비뉴</a:t>
            </a:r>
            <a:endParaRPr lang="ko-KR" altLang="en-US" b="1" dirty="0"/>
          </a:p>
        </p:txBody>
      </p:sp>
      <p:sp>
        <p:nvSpPr>
          <p:cNvPr id="35" name="직사각형 34"/>
          <p:cNvSpPr/>
          <p:nvPr/>
        </p:nvSpPr>
        <p:spPr>
          <a:xfrm>
            <a:off x="7929554" y="1214410"/>
            <a:ext cx="1571636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err="1" smtClean="0"/>
              <a:t>시그니처타워</a:t>
            </a:r>
            <a:endParaRPr lang="ko-KR" altLang="en-US" b="1" dirty="0"/>
          </a:p>
        </p:txBody>
      </p:sp>
      <p:sp>
        <p:nvSpPr>
          <p:cNvPr id="36" name="직사각형 35"/>
          <p:cNvSpPr/>
          <p:nvPr/>
        </p:nvSpPr>
        <p:spPr>
          <a:xfrm>
            <a:off x="11644330" y="6072194"/>
            <a:ext cx="1643074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프로젝트 </a:t>
            </a:r>
            <a:r>
              <a:rPr lang="en-US" altLang="ko-KR" b="1" dirty="0" smtClean="0"/>
              <a:t>107</a:t>
            </a:r>
            <a:endParaRPr lang="ko-KR" altLang="en-US" b="1" dirty="0"/>
          </a:p>
        </p:txBody>
      </p:sp>
      <p:sp>
        <p:nvSpPr>
          <p:cNvPr id="37" name="직사각형 36"/>
          <p:cNvSpPr/>
          <p:nvPr/>
        </p:nvSpPr>
        <p:spPr>
          <a:xfrm>
            <a:off x="8643934" y="5929318"/>
            <a:ext cx="1428760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mtClean="0"/>
              <a:t>서울백병원</a:t>
            </a:r>
            <a:endParaRPr lang="ko-KR" altLang="en-US" b="1" dirty="0"/>
          </a:p>
        </p:txBody>
      </p:sp>
      <p:sp>
        <p:nvSpPr>
          <p:cNvPr id="38" name="직사각형 37"/>
          <p:cNvSpPr/>
          <p:nvPr/>
        </p:nvSpPr>
        <p:spPr>
          <a:xfrm>
            <a:off x="9786942" y="7643830"/>
            <a:ext cx="1214446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mtClean="0"/>
              <a:t>노랑풍선</a:t>
            </a:r>
            <a:endParaRPr lang="ko-KR" altLang="en-US" b="1" dirty="0"/>
          </a:p>
        </p:txBody>
      </p:sp>
      <p:sp>
        <p:nvSpPr>
          <p:cNvPr id="39" name="직사각형 38"/>
          <p:cNvSpPr/>
          <p:nvPr/>
        </p:nvSpPr>
        <p:spPr>
          <a:xfrm>
            <a:off x="9858380" y="8501086"/>
            <a:ext cx="1919302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/>
              <a:t>(</a:t>
            </a:r>
            <a:r>
              <a:rPr lang="ko-KR" altLang="en-US" b="1" dirty="0" smtClean="0"/>
              <a:t>구</a:t>
            </a:r>
            <a:r>
              <a:rPr lang="en-US" altLang="ko-KR" b="1" dirty="0" smtClean="0"/>
              <a:t>)</a:t>
            </a:r>
            <a:r>
              <a:rPr lang="ko-KR" altLang="en-US" b="1" dirty="0" smtClean="0"/>
              <a:t>중부경찰서</a:t>
            </a:r>
            <a:endParaRPr lang="ko-KR" altLang="en-US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900" y="863600"/>
            <a:ext cx="17106900" cy="901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9321800"/>
            <a:ext cx="914400" cy="3810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143000" y="9398000"/>
            <a:ext cx="774700" cy="2159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132800"/>
              </a:lnSpc>
            </a:pPr>
            <a:r>
              <a:rPr lang="en-US" sz="12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13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588000" y="5016500"/>
            <a:ext cx="8026400" cy="127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" y="533400"/>
            <a:ext cx="17297400" cy="520700"/>
          </a:xfrm>
          <a:prstGeom prst="rect">
            <a:avLst/>
          </a:prstGeom>
          <a:effectLst>
            <a:outerShdw dist="24179" dir="5400000">
              <a:srgbClr val="9E9E9E">
                <a:alpha val="100000"/>
              </a:srgbClr>
            </a:outerShdw>
          </a:effectLst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7300" y="635000"/>
            <a:ext cx="292100" cy="2921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46200" y="-571500"/>
            <a:ext cx="114300" cy="14351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89400" y="635000"/>
            <a:ext cx="292100" cy="2921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865600" y="-571500"/>
            <a:ext cx="114300" cy="14351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532100" y="9321800"/>
            <a:ext cx="1676400" cy="3810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5608300" y="9347200"/>
            <a:ext cx="1524000" cy="355600"/>
          </a:xfrm>
          <a:prstGeom prst="rect">
            <a:avLst/>
          </a:prstGeom>
        </p:spPr>
      </p:pic>
      <p:graphicFrame>
        <p:nvGraphicFramePr>
          <p:cNvPr id="14" name="표 13"/>
          <p:cNvGraphicFramePr>
            <a:graphicFrameLocks noGrp="1"/>
          </p:cNvGraphicFramePr>
          <p:nvPr/>
        </p:nvGraphicFramePr>
        <p:xfrm>
          <a:off x="642876" y="1079501"/>
          <a:ext cx="17002245" cy="79930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3988"/>
                <a:gridCol w="1147995"/>
                <a:gridCol w="2367742"/>
                <a:gridCol w="2439491"/>
                <a:gridCol w="4227808"/>
                <a:gridCol w="3375221"/>
              </a:tblGrid>
              <a:tr h="1000638">
                <a:tc gridSpan="6">
                  <a:txBody>
                    <a:bodyPr/>
                    <a:lstStyle/>
                    <a:p>
                      <a:pPr algn="ctr" latinLnBrk="1"/>
                      <a:r>
                        <a:rPr lang="ko-KR" altLang="en-US" sz="3600" dirty="0" smtClean="0">
                          <a:latin typeface="+mj-ea"/>
                          <a:ea typeface="+mj-ea"/>
                        </a:rPr>
                        <a:t>영락교회 주변 주차장</a:t>
                      </a:r>
                      <a:endParaRPr lang="ko-KR" altLang="en-US" sz="36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730934">
                <a:tc gridSpan="6"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solidFill>
                            <a:srgbClr val="FF0000"/>
                          </a:solidFill>
                          <a:latin typeface="+mj-ea"/>
                          <a:ea typeface="+mj-ea"/>
                        </a:rPr>
                        <a:t>*</a:t>
                      </a:r>
                      <a:r>
                        <a:rPr lang="ko-KR" altLang="en-US" sz="2000" b="1" dirty="0" smtClean="0">
                          <a:solidFill>
                            <a:srgbClr val="FF0000"/>
                          </a:solidFill>
                          <a:latin typeface="+mj-ea"/>
                          <a:ea typeface="+mj-ea"/>
                        </a:rPr>
                        <a:t>모든 주차장은 주차 상황에 따라 달라질 수 있음</a:t>
                      </a:r>
                      <a:r>
                        <a:rPr lang="en-US" altLang="ko-KR" sz="2000" b="1" dirty="0" smtClean="0">
                          <a:solidFill>
                            <a:srgbClr val="FF0000"/>
                          </a:solidFill>
                          <a:latin typeface="+mj-ea"/>
                          <a:ea typeface="+mj-ea"/>
                        </a:rPr>
                        <a:t>*</a:t>
                      </a:r>
                      <a:endParaRPr lang="ko-KR" altLang="en-US" sz="2000" b="1" dirty="0">
                        <a:solidFill>
                          <a:srgbClr val="FF0000"/>
                        </a:solidFill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773525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구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)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중부경찰서</a:t>
                      </a:r>
                      <a:endParaRPr lang="ko-KR" altLang="en-US" sz="1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dirty="0" smtClean="0">
                          <a:latin typeface="+mj-ea"/>
                          <a:ea typeface="+mj-ea"/>
                        </a:rPr>
                        <a:t>26</a:t>
                      </a:r>
                      <a:r>
                        <a:rPr lang="ko-KR" altLang="en-US" sz="1800" dirty="0" smtClean="0">
                          <a:latin typeface="+mj-ea"/>
                          <a:ea typeface="+mj-ea"/>
                        </a:rPr>
                        <a:t>대</a:t>
                      </a:r>
                      <a:endParaRPr lang="ko-KR" altLang="en-US" sz="1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08:00~18:00</a:t>
                      </a:r>
                      <a:endParaRPr lang="en-US" sz="1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외부 주차 </a:t>
                      </a:r>
                      <a:r>
                        <a:rPr lang="ko-KR" altLang="en-US" sz="1800" kern="0" spc="0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가능</a:t>
                      </a:r>
                      <a:endParaRPr lang="en-US" altLang="ko-KR" sz="1800" kern="0" spc="0" dirty="0" smtClean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서울특별시 중구 수표로 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27</a:t>
                      </a:r>
                      <a:endParaRPr lang="ko-KR" altLang="en-US" sz="1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925855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노랑풍선 빌딩</a:t>
                      </a:r>
                      <a:endParaRPr lang="ko-KR" altLang="en-US" sz="1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08:00~22:00</a:t>
                      </a:r>
                      <a:endParaRPr lang="en-US" sz="1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15,000</a:t>
                      </a:r>
                      <a:r>
                        <a:rPr lang="ko-KR" altLang="en-US" sz="1800" kern="0" spc="0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원</a:t>
                      </a:r>
                      <a:endParaRPr lang="en-US" altLang="ko-KR" sz="1800" kern="0" spc="0" dirty="0" smtClean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0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1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일 권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)</a:t>
                      </a:r>
                      <a:endParaRPr lang="ko-KR" altLang="en-US" sz="1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서울 중구 수표로 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31</a:t>
                      </a:r>
                      <a:endParaRPr lang="ko-KR" altLang="en-US" sz="1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승용차 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- </a:t>
                      </a:r>
                      <a:r>
                        <a:rPr lang="ko-KR" altLang="en-US" sz="1800" kern="0" spc="0" dirty="0" err="1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그랜져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800" kern="0" spc="0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이하</a:t>
                      </a:r>
                      <a:endParaRPr lang="en-US" altLang="ko-KR" sz="1800" kern="0" spc="0" dirty="0" smtClean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0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SUV 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- </a:t>
                      </a:r>
                      <a:r>
                        <a:rPr lang="ko-KR" altLang="en-US" sz="1800" kern="0" spc="0" dirty="0" err="1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준준형이하</a:t>
                      </a:r>
                      <a:endParaRPr lang="ko-KR" altLang="en-US" sz="1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841688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 err="1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백병원</a:t>
                      </a:r>
                      <a:endParaRPr lang="ko-KR" altLang="en-US" sz="1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08:00~18:00</a:t>
                      </a:r>
                      <a:endParaRPr lang="en-US" sz="1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외부 주차 가능</a:t>
                      </a:r>
                      <a:endParaRPr lang="ko-KR" altLang="en-US" sz="1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서울 중구 </a:t>
                      </a:r>
                      <a:r>
                        <a:rPr lang="ko-KR" altLang="en-US" sz="1800" kern="0" spc="0" dirty="0" err="1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마른내로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9 </a:t>
                      </a:r>
                      <a:r>
                        <a:rPr lang="ko-KR" altLang="en-US" sz="1800" kern="0" spc="0" dirty="0" err="1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백병원</a:t>
                      </a:r>
                      <a:endParaRPr lang="ko-KR" altLang="en-US" sz="1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925855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시그니처 타워 주차장</a:t>
                      </a:r>
                      <a:endParaRPr lang="ko-KR" altLang="en-US" sz="1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00:01~23:59</a:t>
                      </a:r>
                      <a:endParaRPr lang="en-US" sz="1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30,000</a:t>
                      </a:r>
                      <a:r>
                        <a:rPr lang="ko-KR" altLang="en-US" sz="1800" kern="0" spc="0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원</a:t>
                      </a:r>
                      <a:endParaRPr lang="en-US" altLang="ko-KR" sz="1800" kern="0" spc="0" dirty="0" smtClean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0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1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일 권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)</a:t>
                      </a:r>
                      <a:endParaRPr lang="ko-KR" altLang="en-US" sz="1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서울 중구 </a:t>
                      </a:r>
                      <a:r>
                        <a:rPr lang="ko-KR" altLang="en-US" sz="1800" kern="0" spc="0" dirty="0" err="1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청계천로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100 </a:t>
                      </a:r>
                      <a:r>
                        <a:rPr lang="ko-KR" altLang="en-US" sz="1800" kern="0" spc="0" dirty="0" err="1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시그니쳐타워</a:t>
                      </a:r>
                      <a:endParaRPr lang="ko-KR" altLang="en-US" sz="1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925855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파인에비뉴</a:t>
                      </a:r>
                      <a:endParaRPr lang="ko-KR" altLang="en-US" sz="1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50</a:t>
                      </a: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대</a:t>
                      </a:r>
                      <a:endParaRPr lang="ko-KR" altLang="en-US" sz="1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08:00~18:00</a:t>
                      </a:r>
                      <a:endParaRPr lang="en-US" sz="1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22,000</a:t>
                      </a:r>
                      <a:r>
                        <a:rPr lang="ko-KR" altLang="en-US" sz="1800" kern="0" spc="0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원</a:t>
                      </a:r>
                      <a:endParaRPr lang="en-US" altLang="ko-KR" sz="1800" kern="0" spc="0" dirty="0" smtClean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0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1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주 권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)</a:t>
                      </a:r>
                      <a:endParaRPr lang="ko-KR" altLang="en-US" sz="1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서울특별시 중구 을지로 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100</a:t>
                      </a:r>
                      <a:endParaRPr lang="ko-KR" altLang="en-US" sz="1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925855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프로젝트 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107</a:t>
                      </a:r>
                      <a:endParaRPr lang="ko-KR" altLang="en-US" sz="1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60</a:t>
                      </a: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대</a:t>
                      </a:r>
                      <a:endParaRPr lang="ko-KR" altLang="en-US" sz="1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08:00~18:00</a:t>
                      </a:r>
                      <a:endParaRPr lang="en-US" sz="1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25,000</a:t>
                      </a:r>
                      <a:r>
                        <a:rPr lang="ko-KR" altLang="en-US" sz="1800" kern="0" spc="0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원</a:t>
                      </a:r>
                      <a:endParaRPr lang="en-US" altLang="ko-KR" sz="1800" kern="0" spc="0" dirty="0" smtClean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0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하루 권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)</a:t>
                      </a:r>
                      <a:endParaRPr lang="ko-KR" altLang="en-US" sz="1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서울 중구 </a:t>
                      </a:r>
                      <a:r>
                        <a:rPr lang="ko-KR" altLang="en-US" sz="1800" kern="0" spc="0" dirty="0" err="1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마른내로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27</a:t>
                      </a:r>
                      <a:endParaRPr lang="ko-KR" altLang="en-US" sz="1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371124"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/>
                </a:tc>
              </a:tr>
              <a:tr h="571761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남산</a:t>
                      </a:r>
                      <a:r>
                        <a:rPr lang="ko-KR" altLang="en-US" sz="1800" kern="0" spc="0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ko-KR" altLang="en-US" sz="1800" kern="0" spc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예장 버스 </a:t>
                      </a:r>
                      <a:r>
                        <a:rPr lang="ko-KR" altLang="en-US" sz="1800" kern="0" spc="0" dirty="0" err="1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환승주차장</a:t>
                      </a:r>
                      <a:endParaRPr lang="ko-KR" alt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39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예장동 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10</a:t>
                      </a:r>
                      <a:endParaRPr lang="ko-KR" alt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 sz="180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900" y="863600"/>
            <a:ext cx="17106900" cy="901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9321800"/>
            <a:ext cx="914400" cy="3810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143000" y="9398000"/>
            <a:ext cx="774700" cy="2159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132800"/>
              </a:lnSpc>
            </a:pPr>
            <a:r>
              <a:rPr lang="en-US" sz="12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14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588000" y="5016500"/>
            <a:ext cx="8026400" cy="127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4500" y="1016000"/>
            <a:ext cx="12077700" cy="79629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300" y="533400"/>
            <a:ext cx="17297400" cy="520700"/>
          </a:xfrm>
          <a:prstGeom prst="rect">
            <a:avLst/>
          </a:prstGeom>
          <a:effectLst>
            <a:outerShdw dist="24179" dir="5400000">
              <a:srgbClr val="9E9E9E">
                <a:alpha val="100000"/>
              </a:srgbClr>
            </a:outerShdw>
          </a:effectLst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57300" y="635000"/>
            <a:ext cx="292100" cy="2921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46200" y="-571500"/>
            <a:ext cx="114300" cy="14351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89400" y="635000"/>
            <a:ext cx="292100" cy="2921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865600" y="-571500"/>
            <a:ext cx="114300" cy="14351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32100" y="9321800"/>
            <a:ext cx="1676400" cy="3810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5608300" y="9347200"/>
            <a:ext cx="1524000" cy="3556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82100" y="1155700"/>
            <a:ext cx="825500" cy="8255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29290" y="4857748"/>
            <a:ext cx="812800" cy="8128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43670" y="7286640"/>
            <a:ext cx="812800" cy="8128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772900" y="863600"/>
            <a:ext cx="1397000" cy="1117600"/>
          </a:xfrm>
          <a:prstGeom prst="rect">
            <a:avLst/>
          </a:prstGeom>
        </p:spPr>
      </p:pic>
      <p:sp>
        <p:nvSpPr>
          <p:cNvPr id="18" name="TextBox 18"/>
          <p:cNvSpPr txBox="1"/>
          <p:nvPr/>
        </p:nvSpPr>
        <p:spPr>
          <a:xfrm>
            <a:off x="1562100" y="6019800"/>
            <a:ext cx="4038600" cy="7112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just">
              <a:lnSpc>
                <a:spcPct val="132800"/>
              </a:lnSpc>
            </a:pPr>
            <a:r>
              <a:rPr lang="en-US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1) </a:t>
            </a:r>
            <a:r>
              <a:rPr lang="ko-KR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을지로</a:t>
            </a:r>
            <a:r>
              <a:rPr lang="en-US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 2</a:t>
            </a:r>
            <a:r>
              <a:rPr lang="ko-KR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가</a:t>
            </a:r>
            <a:r>
              <a:rPr lang="en-US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sz="1600" b="0" i="0" u="none" strike="noStrike" dirty="0" err="1">
                <a:solidFill>
                  <a:srgbClr val="000000"/>
                </a:solidFill>
                <a:latin typeface="+mj-ea"/>
                <a:ea typeface="+mj-ea"/>
              </a:rPr>
              <a:t>파인에비뉴</a:t>
            </a:r>
            <a:r>
              <a:rPr lang="en-US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 - 100, 105,</a:t>
            </a:r>
          </a:p>
          <a:p>
            <a:pPr lvl="0" algn="just">
              <a:lnSpc>
                <a:spcPct val="132800"/>
              </a:lnSpc>
            </a:pPr>
            <a:r>
              <a:rPr lang="en-US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152, 202, 261, N30, N73, 6015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435100" y="5562600"/>
            <a:ext cx="4965700" cy="4318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marL="342900" lvl="0" indent="-342900" algn="l">
              <a:lnSpc>
                <a:spcPct val="124499"/>
              </a:lnSpc>
              <a:buClr>
                <a:srgbClr val="000000"/>
              </a:buClr>
              <a:buFont typeface="Arial"/>
              <a:buChar char="●"/>
            </a:pPr>
            <a:r>
              <a:rPr lang="ko-KR" sz="24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버스</a:t>
            </a:r>
            <a:r>
              <a:rPr lang="en-US" sz="24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24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정류장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435100" y="2578100"/>
            <a:ext cx="2032000" cy="2794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24499"/>
              </a:lnSpc>
            </a:pPr>
            <a:r>
              <a:rPr lang="en-US" sz="1600" b="1" i="0" u="none" strike="noStrike" spc="-100" dirty="0">
                <a:solidFill>
                  <a:srgbClr val="595959"/>
                </a:solidFill>
                <a:latin typeface="+mj-ea"/>
                <a:ea typeface="+mj-ea"/>
              </a:rPr>
              <a:t>l   </a:t>
            </a:r>
            <a:r>
              <a:rPr lang="ko-KR" sz="1600" b="1" i="0" u="none" strike="noStrike" spc="-100" dirty="0">
                <a:solidFill>
                  <a:srgbClr val="595959"/>
                </a:solidFill>
                <a:latin typeface="+mj-ea"/>
                <a:ea typeface="+mj-ea"/>
              </a:rPr>
              <a:t>주변</a:t>
            </a:r>
            <a:r>
              <a:rPr lang="en-US" sz="1600" b="1" i="0" u="none" strike="noStrike" spc="-100" dirty="0">
                <a:solidFill>
                  <a:srgbClr val="595959"/>
                </a:solidFill>
                <a:latin typeface="+mj-ea"/>
                <a:ea typeface="+mj-ea"/>
              </a:rPr>
              <a:t> </a:t>
            </a:r>
            <a:r>
              <a:rPr lang="ko-KR" sz="1600" b="1" i="0" u="none" strike="noStrike" spc="-100" dirty="0">
                <a:solidFill>
                  <a:srgbClr val="595959"/>
                </a:solidFill>
                <a:latin typeface="+mj-ea"/>
                <a:ea typeface="+mj-ea"/>
              </a:rPr>
              <a:t>대중교통</a:t>
            </a:r>
            <a:r>
              <a:rPr lang="en-US" sz="1600" b="1" i="0" u="none" strike="noStrike" spc="-100" dirty="0">
                <a:solidFill>
                  <a:srgbClr val="595959"/>
                </a:solidFill>
                <a:latin typeface="+mj-ea"/>
                <a:ea typeface="+mj-ea"/>
              </a:rPr>
              <a:t>1   l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435100" y="3162300"/>
            <a:ext cx="5054600" cy="10287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ko-KR" sz="5800" b="1" i="0" u="none" strike="noStrike" spc="-200">
                <a:solidFill>
                  <a:srgbClr val="000000"/>
                </a:solidFill>
                <a:latin typeface="+mj-ea"/>
                <a:ea typeface="+mj-ea"/>
              </a:rPr>
              <a:t>대중교통</a:t>
            </a:r>
            <a:r>
              <a:rPr lang="en-US" sz="5800" b="1" i="0" u="none" strike="noStrike" spc="-200">
                <a:solidFill>
                  <a:srgbClr val="000000"/>
                </a:solidFill>
                <a:latin typeface="+mj-ea"/>
                <a:ea typeface="+mj-ea"/>
              </a:rPr>
              <a:t> </a:t>
            </a:r>
            <a:r>
              <a:rPr lang="ko-KR" sz="4400" b="0" i="0" u="none" strike="noStrike">
                <a:solidFill>
                  <a:srgbClr val="000000"/>
                </a:solidFill>
                <a:latin typeface="+mj-ea"/>
                <a:ea typeface="+mj-ea"/>
              </a:rPr>
              <a:t>안내</a:t>
            </a:r>
            <a:r>
              <a:rPr lang="en-US" sz="4400" b="0" i="0" u="none" strike="noStrike">
                <a:solidFill>
                  <a:srgbClr val="000000"/>
                </a:solidFill>
                <a:latin typeface="+mj-ea"/>
                <a:ea typeface="+mj-ea"/>
              </a:rPr>
              <a:t>1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549400" y="6883400"/>
            <a:ext cx="4038600" cy="7112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just">
              <a:lnSpc>
                <a:spcPct val="132800"/>
              </a:lnSpc>
            </a:pPr>
            <a:r>
              <a:rPr lang="en-US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2) </a:t>
            </a:r>
            <a:r>
              <a:rPr lang="ko-KR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남대문</a:t>
            </a:r>
            <a:r>
              <a:rPr lang="en-US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세무서</a:t>
            </a:r>
            <a:r>
              <a:rPr lang="en-US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 - 470, 472, 741, N37</a:t>
            </a:r>
          </a:p>
          <a:p>
            <a:pPr lvl="0" algn="just">
              <a:lnSpc>
                <a:spcPct val="132800"/>
              </a:lnSpc>
            </a:pPr>
            <a:r>
              <a:rPr lang="en-US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1150,3201, 4103, 5007, 5500-2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562100" y="7721600"/>
            <a:ext cx="4038600" cy="1079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just">
              <a:lnSpc>
                <a:spcPct val="132800"/>
              </a:lnSpc>
            </a:pPr>
            <a:r>
              <a:rPr lang="en-US" sz="1600" b="0" i="0" u="none" strike="noStrike">
                <a:solidFill>
                  <a:srgbClr val="000000"/>
                </a:solidFill>
                <a:latin typeface="+mj-ea"/>
                <a:ea typeface="+mj-ea"/>
              </a:rPr>
              <a:t>3) </a:t>
            </a:r>
            <a:r>
              <a:rPr lang="ko-KR" sz="1600" b="0" i="0" u="none" strike="noStrike">
                <a:solidFill>
                  <a:srgbClr val="000000"/>
                </a:solidFill>
                <a:latin typeface="+mj-ea"/>
                <a:ea typeface="+mj-ea"/>
              </a:rPr>
              <a:t>국가인권위</a:t>
            </a:r>
            <a:r>
              <a:rPr lang="en-US" sz="1600" b="0" i="0" u="none" strike="noStrike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sz="1600" b="0" i="0" u="none" strike="noStrike">
                <a:solidFill>
                  <a:srgbClr val="000000"/>
                </a:solidFill>
                <a:latin typeface="+mj-ea"/>
                <a:ea typeface="+mj-ea"/>
              </a:rPr>
              <a:t>안중근활동터</a:t>
            </a:r>
            <a:r>
              <a:rPr lang="en-US" sz="1600" b="0" i="0" u="none" strike="noStrike">
                <a:solidFill>
                  <a:srgbClr val="000000"/>
                </a:solidFill>
                <a:latin typeface="+mj-ea"/>
                <a:ea typeface="+mj-ea"/>
              </a:rPr>
              <a:t> - 140, 470</a:t>
            </a:r>
          </a:p>
          <a:p>
            <a:pPr lvl="0" algn="just">
              <a:lnSpc>
                <a:spcPct val="132800"/>
              </a:lnSpc>
            </a:pPr>
            <a:r>
              <a:rPr lang="en-US" sz="1600" b="0" i="0" u="none" strike="noStrike">
                <a:solidFill>
                  <a:srgbClr val="000000"/>
                </a:solidFill>
                <a:latin typeface="+mj-ea"/>
                <a:ea typeface="+mj-ea"/>
              </a:rPr>
              <a:t>472, 741, N37, 3201, 4101, 4103, 4108</a:t>
            </a:r>
          </a:p>
          <a:p>
            <a:pPr lvl="0" algn="just">
              <a:lnSpc>
                <a:spcPct val="132800"/>
              </a:lnSpc>
            </a:pPr>
            <a:r>
              <a:rPr lang="en-US" sz="1600" b="0" i="0" u="none" strike="noStrike">
                <a:solidFill>
                  <a:srgbClr val="000000"/>
                </a:solidFill>
                <a:latin typeface="+mj-ea"/>
                <a:ea typeface="+mj-ea"/>
              </a:rPr>
              <a:t>5500-2, 8800, 9000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473200" y="4521200"/>
            <a:ext cx="4965700" cy="4318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marL="342900" lvl="0" indent="-342900" algn="l">
              <a:lnSpc>
                <a:spcPct val="124499"/>
              </a:lnSpc>
              <a:buClr>
                <a:srgbClr val="000000"/>
              </a:buClr>
              <a:buFont typeface="Arial"/>
              <a:buChar char="●"/>
            </a:pPr>
            <a:r>
              <a:rPr lang="ko-KR" sz="24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지하철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562100" y="5003800"/>
            <a:ext cx="4038600" cy="3302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just">
              <a:lnSpc>
                <a:spcPct val="132800"/>
              </a:lnSpc>
            </a:pPr>
            <a:r>
              <a:rPr lang="en-US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2</a:t>
            </a:r>
            <a:r>
              <a:rPr lang="ko-KR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호선</a:t>
            </a:r>
            <a:r>
              <a:rPr lang="en-US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1600" b="0" i="0" u="none" strike="noStrike" dirty="0" smtClean="0">
                <a:solidFill>
                  <a:srgbClr val="000000"/>
                </a:solidFill>
                <a:latin typeface="+mj-ea"/>
                <a:ea typeface="+mj-ea"/>
              </a:rPr>
              <a:t>을지로</a:t>
            </a:r>
            <a:r>
              <a:rPr lang="en-US" altLang="ko-KR" sz="1600" b="0" i="0" u="none" strike="noStrike" dirty="0" smtClean="0">
                <a:solidFill>
                  <a:srgbClr val="000000"/>
                </a:solidFill>
                <a:latin typeface="+mj-ea"/>
                <a:ea typeface="+mj-ea"/>
              </a:rPr>
              <a:t>3</a:t>
            </a:r>
            <a:r>
              <a:rPr lang="ko-KR" altLang="en-US" sz="1600" b="0" i="0" u="none" strike="noStrike" dirty="0" smtClean="0">
                <a:solidFill>
                  <a:srgbClr val="000000"/>
                </a:solidFill>
                <a:latin typeface="+mj-ea"/>
                <a:ea typeface="+mj-ea"/>
              </a:rPr>
              <a:t>가</a:t>
            </a:r>
            <a:r>
              <a:rPr lang="ko-KR" sz="1600" b="0" i="0" u="none" strike="noStrike" dirty="0" smtClean="0">
                <a:solidFill>
                  <a:srgbClr val="000000"/>
                </a:solidFill>
                <a:latin typeface="+mj-ea"/>
                <a:ea typeface="+mj-ea"/>
              </a:rPr>
              <a:t>역</a:t>
            </a:r>
            <a:r>
              <a:rPr lang="en-US" sz="1600" b="0" i="0" u="none" strike="noStrike" dirty="0" smtClean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en-US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- 12</a:t>
            </a:r>
            <a:r>
              <a:rPr lang="ko-KR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번</a:t>
            </a:r>
            <a:r>
              <a:rPr lang="en-US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출구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900" y="863600"/>
            <a:ext cx="17106900" cy="901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9321800"/>
            <a:ext cx="914400" cy="3810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143000" y="9398000"/>
            <a:ext cx="774700" cy="2159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132800"/>
              </a:lnSpc>
            </a:pPr>
            <a:r>
              <a:rPr lang="en-US" sz="12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15</a:t>
            </a:r>
            <a:endParaRPr lang="en-US" sz="1400" b="1" i="0" u="none" strike="noStrike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588000" y="5016500"/>
            <a:ext cx="8026400" cy="127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4500" y="1016000"/>
            <a:ext cx="12077700" cy="79629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300" y="533400"/>
            <a:ext cx="17297400" cy="520700"/>
          </a:xfrm>
          <a:prstGeom prst="rect">
            <a:avLst/>
          </a:prstGeom>
          <a:effectLst>
            <a:outerShdw dist="24179" dir="5400000">
              <a:srgbClr val="9E9E9E">
                <a:alpha val="100000"/>
              </a:srgbClr>
            </a:outerShdw>
          </a:effectLst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57300" y="635000"/>
            <a:ext cx="292100" cy="2921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46200" y="-571500"/>
            <a:ext cx="114300" cy="14351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89400" y="635000"/>
            <a:ext cx="292100" cy="2921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865600" y="-571500"/>
            <a:ext cx="114300" cy="14351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32100" y="9321800"/>
            <a:ext cx="1676400" cy="3810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5608300" y="9347200"/>
            <a:ext cx="1524000" cy="3556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052300" y="7607300"/>
            <a:ext cx="825500" cy="8255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046200" y="6032500"/>
            <a:ext cx="812800" cy="8128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44462" y="2571732"/>
            <a:ext cx="812800" cy="8128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471400" y="7073900"/>
            <a:ext cx="2171700" cy="1739900"/>
          </a:xfrm>
          <a:prstGeom prst="rect">
            <a:avLst/>
          </a:prstGeom>
        </p:spPr>
      </p:pic>
      <p:sp>
        <p:nvSpPr>
          <p:cNvPr id="18" name="TextBox 18"/>
          <p:cNvSpPr txBox="1"/>
          <p:nvPr/>
        </p:nvSpPr>
        <p:spPr>
          <a:xfrm>
            <a:off x="1562100" y="6070600"/>
            <a:ext cx="4038600" cy="1079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just">
              <a:lnSpc>
                <a:spcPct val="132800"/>
              </a:lnSpc>
            </a:pPr>
            <a:r>
              <a:rPr lang="en-US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1) </a:t>
            </a:r>
            <a:r>
              <a:rPr lang="ko-KR" sz="1600" b="0" i="0" u="none" strike="noStrike" dirty="0" err="1">
                <a:solidFill>
                  <a:srgbClr val="000000"/>
                </a:solidFill>
                <a:latin typeface="+mj-ea"/>
                <a:ea typeface="+mj-ea"/>
              </a:rPr>
              <a:t>충무로역</a:t>
            </a:r>
            <a:r>
              <a:rPr lang="en-US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한옥마을</a:t>
            </a:r>
            <a:r>
              <a:rPr lang="en-US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 - 104, 105, 140, 421, 463, 507, 604, N16, 7011, 6001,</a:t>
            </a:r>
          </a:p>
          <a:p>
            <a:pPr lvl="0" algn="just">
              <a:lnSpc>
                <a:spcPct val="132800"/>
              </a:lnSpc>
            </a:pPr>
            <a:r>
              <a:rPr lang="en-US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6015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435100" y="5562600"/>
            <a:ext cx="4965700" cy="4318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marL="342900" lvl="0" indent="-342900" algn="l">
              <a:lnSpc>
                <a:spcPct val="124499"/>
              </a:lnSpc>
              <a:buClr>
                <a:srgbClr val="000000"/>
              </a:buClr>
              <a:buFont typeface="Arial"/>
              <a:buChar char="●"/>
            </a:pPr>
            <a:r>
              <a:rPr lang="ko-KR" sz="24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버스</a:t>
            </a:r>
            <a:r>
              <a:rPr lang="en-US" sz="24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24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정류장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435100" y="2578100"/>
            <a:ext cx="2032000" cy="2794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24499"/>
              </a:lnSpc>
            </a:pPr>
            <a:r>
              <a:rPr lang="en-US" sz="1600" b="1" i="0" u="none" strike="noStrike" spc="-100" dirty="0">
                <a:solidFill>
                  <a:srgbClr val="595959"/>
                </a:solidFill>
                <a:latin typeface="+mj-ea"/>
                <a:ea typeface="+mj-ea"/>
              </a:rPr>
              <a:t>l   </a:t>
            </a:r>
            <a:r>
              <a:rPr lang="ko-KR" sz="1600" b="1" i="0" u="none" strike="noStrike" spc="-100" dirty="0">
                <a:solidFill>
                  <a:srgbClr val="595959"/>
                </a:solidFill>
                <a:latin typeface="+mj-ea"/>
                <a:ea typeface="+mj-ea"/>
              </a:rPr>
              <a:t>주변</a:t>
            </a:r>
            <a:r>
              <a:rPr lang="en-US" sz="1600" b="1" i="0" u="none" strike="noStrike" spc="-100" dirty="0">
                <a:solidFill>
                  <a:srgbClr val="595959"/>
                </a:solidFill>
                <a:latin typeface="+mj-ea"/>
                <a:ea typeface="+mj-ea"/>
              </a:rPr>
              <a:t> </a:t>
            </a:r>
            <a:r>
              <a:rPr lang="ko-KR" sz="1600" b="1" i="0" u="none" strike="noStrike" spc="-100" dirty="0">
                <a:solidFill>
                  <a:srgbClr val="595959"/>
                </a:solidFill>
                <a:latin typeface="+mj-ea"/>
                <a:ea typeface="+mj-ea"/>
              </a:rPr>
              <a:t>대중교통</a:t>
            </a:r>
            <a:r>
              <a:rPr lang="en-US" sz="1600" b="1" i="0" u="none" strike="noStrike" spc="-100" dirty="0">
                <a:solidFill>
                  <a:srgbClr val="595959"/>
                </a:solidFill>
                <a:latin typeface="+mj-ea"/>
                <a:ea typeface="+mj-ea"/>
              </a:rPr>
              <a:t>2   l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549400" y="7327900"/>
            <a:ext cx="4038600" cy="3302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just">
              <a:lnSpc>
                <a:spcPct val="132800"/>
              </a:lnSpc>
            </a:pPr>
            <a:r>
              <a:rPr lang="en-US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2) </a:t>
            </a:r>
            <a:r>
              <a:rPr lang="ko-KR" sz="1600" b="0" i="0" u="none" strike="noStrike" dirty="0" err="1">
                <a:solidFill>
                  <a:srgbClr val="000000"/>
                </a:solidFill>
                <a:latin typeface="+mj-ea"/>
                <a:ea typeface="+mj-ea"/>
              </a:rPr>
              <a:t>충무로역</a:t>
            </a:r>
            <a:r>
              <a:rPr lang="en-US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 7</a:t>
            </a:r>
            <a:r>
              <a:rPr lang="ko-KR" sz="1600" b="0" i="0" u="none" strike="noStrike" dirty="0" err="1">
                <a:solidFill>
                  <a:srgbClr val="000000"/>
                </a:solidFill>
                <a:latin typeface="+mj-ea"/>
                <a:ea typeface="+mj-ea"/>
              </a:rPr>
              <a:t>번출구</a:t>
            </a:r>
            <a:r>
              <a:rPr lang="en-US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 - 604, 7011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562100" y="7848600"/>
            <a:ext cx="4038600" cy="3302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just">
              <a:lnSpc>
                <a:spcPct val="132800"/>
              </a:lnSpc>
            </a:pPr>
            <a:r>
              <a:rPr lang="en-US" sz="1600" b="0" i="0" u="none" strike="noStrike">
                <a:solidFill>
                  <a:srgbClr val="000000"/>
                </a:solidFill>
                <a:latin typeface="+mj-ea"/>
                <a:ea typeface="+mj-ea"/>
              </a:rPr>
              <a:t>3) </a:t>
            </a:r>
            <a:r>
              <a:rPr lang="ko-KR" sz="1600" b="0" i="0" u="none" strike="noStrike">
                <a:solidFill>
                  <a:srgbClr val="000000"/>
                </a:solidFill>
                <a:latin typeface="+mj-ea"/>
                <a:ea typeface="+mj-ea"/>
              </a:rPr>
              <a:t>초동</a:t>
            </a:r>
            <a:r>
              <a:rPr lang="en-US" sz="1600" b="0" i="0" u="none" strike="noStrike">
                <a:solidFill>
                  <a:srgbClr val="000000"/>
                </a:solidFill>
                <a:latin typeface="+mj-ea"/>
                <a:ea typeface="+mj-ea"/>
              </a:rPr>
              <a:t> - 604, 7011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473200" y="4521200"/>
            <a:ext cx="4965700" cy="4318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marL="342900" lvl="0" indent="-342900" algn="l">
              <a:lnSpc>
                <a:spcPct val="124499"/>
              </a:lnSpc>
              <a:buClr>
                <a:srgbClr val="000000"/>
              </a:buClr>
              <a:buFont typeface="Arial"/>
              <a:buChar char="●"/>
            </a:pPr>
            <a:r>
              <a:rPr lang="ko-KR" sz="24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지하철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562100" y="5003800"/>
            <a:ext cx="4038600" cy="3302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just">
              <a:lnSpc>
                <a:spcPct val="132800"/>
              </a:lnSpc>
            </a:pPr>
            <a:r>
              <a:rPr lang="en-US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4</a:t>
            </a:r>
            <a:r>
              <a:rPr lang="ko-KR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호선</a:t>
            </a:r>
            <a:r>
              <a:rPr lang="en-US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 - </a:t>
            </a:r>
            <a:r>
              <a:rPr lang="ko-KR" sz="1600" b="0" i="0" u="none" strike="noStrike" dirty="0" err="1">
                <a:solidFill>
                  <a:srgbClr val="000000"/>
                </a:solidFill>
                <a:latin typeface="+mj-ea"/>
                <a:ea typeface="+mj-ea"/>
              </a:rPr>
              <a:t>충무로역</a:t>
            </a:r>
            <a:r>
              <a:rPr lang="en-US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 5</a:t>
            </a:r>
            <a:r>
              <a:rPr lang="ko-KR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번</a:t>
            </a:r>
            <a:r>
              <a:rPr lang="en-US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출구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435100" y="3162300"/>
            <a:ext cx="5054600" cy="10287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ko-KR" sz="5800" b="1" i="0" u="none" strike="noStrike" spc="-200">
                <a:solidFill>
                  <a:srgbClr val="000000"/>
                </a:solidFill>
                <a:latin typeface="+mj-ea"/>
                <a:ea typeface="+mj-ea"/>
              </a:rPr>
              <a:t>대중교통</a:t>
            </a:r>
            <a:r>
              <a:rPr lang="en-US" sz="5800" b="1" i="0" u="none" strike="noStrike" spc="-200">
                <a:solidFill>
                  <a:srgbClr val="000000"/>
                </a:solidFill>
                <a:latin typeface="+mj-ea"/>
                <a:ea typeface="+mj-ea"/>
              </a:rPr>
              <a:t> </a:t>
            </a:r>
            <a:r>
              <a:rPr lang="ko-KR" sz="4400" b="0" i="0" u="none" strike="noStrike">
                <a:solidFill>
                  <a:srgbClr val="000000"/>
                </a:solidFill>
                <a:latin typeface="+mj-ea"/>
                <a:ea typeface="+mj-ea"/>
              </a:rPr>
              <a:t>안내</a:t>
            </a:r>
            <a:r>
              <a:rPr lang="en-US" sz="4400" b="0" i="0" u="none" strike="noStrike">
                <a:solidFill>
                  <a:srgbClr val="000000"/>
                </a:solidFill>
                <a:latin typeface="+mj-ea"/>
                <a:ea typeface="+mj-ea"/>
              </a:rPr>
              <a:t>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900" y="863600"/>
            <a:ext cx="17106900" cy="901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9321800"/>
            <a:ext cx="914400" cy="3810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143000" y="9398000"/>
            <a:ext cx="774700" cy="2159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132800"/>
              </a:lnSpc>
            </a:pPr>
            <a:r>
              <a:rPr lang="en-US" sz="12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16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588000" y="5016500"/>
            <a:ext cx="8026400" cy="127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4500" y="1016000"/>
            <a:ext cx="12077700" cy="79629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300" y="533400"/>
            <a:ext cx="17297400" cy="520700"/>
          </a:xfrm>
          <a:prstGeom prst="rect">
            <a:avLst/>
          </a:prstGeom>
          <a:effectLst>
            <a:outerShdw dist="24179" dir="5400000">
              <a:srgbClr val="9E9E9E">
                <a:alpha val="100000"/>
              </a:srgbClr>
            </a:outerShdw>
          </a:effectLst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57300" y="635000"/>
            <a:ext cx="292100" cy="2921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46200" y="-571500"/>
            <a:ext cx="114300" cy="14351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89400" y="635000"/>
            <a:ext cx="292100" cy="2921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865600" y="-571500"/>
            <a:ext cx="114300" cy="14351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32100" y="9321800"/>
            <a:ext cx="1676400" cy="3810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5608300" y="9347200"/>
            <a:ext cx="1524000" cy="3556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88500" y="7658100"/>
            <a:ext cx="825500" cy="8255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391900" y="6794500"/>
            <a:ext cx="2171700" cy="17399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26300" y="7556500"/>
            <a:ext cx="812800" cy="812800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1562100" y="6286500"/>
            <a:ext cx="4038600" cy="3302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just">
              <a:lnSpc>
                <a:spcPct val="132800"/>
              </a:lnSpc>
            </a:pPr>
            <a:r>
              <a:rPr lang="en-US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1) </a:t>
            </a:r>
            <a:r>
              <a:rPr lang="ko-KR" sz="1600" b="0" i="0" u="none" strike="noStrike" dirty="0" err="1">
                <a:solidFill>
                  <a:srgbClr val="000000"/>
                </a:solidFill>
                <a:latin typeface="+mj-ea"/>
                <a:ea typeface="+mj-ea"/>
              </a:rPr>
              <a:t>명동역</a:t>
            </a:r>
            <a:r>
              <a:rPr lang="en-US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세종호텔</a:t>
            </a:r>
            <a:r>
              <a:rPr lang="en-US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 - 6001, 6015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435100" y="5702300"/>
            <a:ext cx="4965700" cy="4318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marL="342900" lvl="0" indent="-342900" algn="l">
              <a:lnSpc>
                <a:spcPct val="124499"/>
              </a:lnSpc>
              <a:buClr>
                <a:srgbClr val="000000"/>
              </a:buClr>
              <a:buFont typeface="Arial"/>
              <a:buChar char="●"/>
            </a:pPr>
            <a:r>
              <a:rPr lang="ko-KR" sz="24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버스</a:t>
            </a:r>
            <a:r>
              <a:rPr lang="en-US" sz="24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24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정류장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435100" y="2578100"/>
            <a:ext cx="2032000" cy="2794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24499"/>
              </a:lnSpc>
            </a:pPr>
            <a:r>
              <a:rPr lang="en-US" sz="1600" b="1" i="0" u="none" strike="noStrike" spc="-100" dirty="0">
                <a:solidFill>
                  <a:srgbClr val="595959"/>
                </a:solidFill>
                <a:latin typeface="+mj-ea"/>
                <a:ea typeface="+mj-ea"/>
              </a:rPr>
              <a:t>l   </a:t>
            </a:r>
            <a:r>
              <a:rPr lang="ko-KR" sz="1600" b="1" i="0" u="none" strike="noStrike" spc="-100" dirty="0">
                <a:solidFill>
                  <a:srgbClr val="595959"/>
                </a:solidFill>
                <a:latin typeface="+mj-ea"/>
                <a:ea typeface="+mj-ea"/>
              </a:rPr>
              <a:t>주변</a:t>
            </a:r>
            <a:r>
              <a:rPr lang="en-US" sz="1600" b="1" i="0" u="none" strike="noStrike" spc="-100" dirty="0">
                <a:solidFill>
                  <a:srgbClr val="595959"/>
                </a:solidFill>
                <a:latin typeface="+mj-ea"/>
                <a:ea typeface="+mj-ea"/>
              </a:rPr>
              <a:t> </a:t>
            </a:r>
            <a:r>
              <a:rPr lang="ko-KR" sz="1600" b="1" i="0" u="none" strike="noStrike" spc="-100" dirty="0">
                <a:solidFill>
                  <a:srgbClr val="595959"/>
                </a:solidFill>
                <a:latin typeface="+mj-ea"/>
                <a:ea typeface="+mj-ea"/>
              </a:rPr>
              <a:t>대중교통</a:t>
            </a:r>
            <a:r>
              <a:rPr lang="en-US" sz="1600" b="1" i="0" u="none" strike="noStrike" spc="-100" dirty="0">
                <a:solidFill>
                  <a:srgbClr val="595959"/>
                </a:solidFill>
                <a:latin typeface="+mj-ea"/>
                <a:ea typeface="+mj-ea"/>
              </a:rPr>
              <a:t>3   l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473200" y="4521200"/>
            <a:ext cx="4965700" cy="4318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marL="342900" lvl="0" indent="-342900" algn="l">
              <a:lnSpc>
                <a:spcPct val="124499"/>
              </a:lnSpc>
              <a:buClr>
                <a:srgbClr val="000000"/>
              </a:buClr>
              <a:buFont typeface="Arial"/>
              <a:buChar char="●"/>
            </a:pPr>
            <a:r>
              <a:rPr lang="ko-KR" sz="24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지하철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562100" y="5003800"/>
            <a:ext cx="4038600" cy="3302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just">
              <a:lnSpc>
                <a:spcPct val="132800"/>
              </a:lnSpc>
            </a:pPr>
            <a:r>
              <a:rPr lang="en-US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4</a:t>
            </a:r>
            <a:r>
              <a:rPr lang="ko-KR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호선</a:t>
            </a:r>
            <a:r>
              <a:rPr lang="en-US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 - </a:t>
            </a:r>
            <a:r>
              <a:rPr lang="ko-KR" sz="1600" b="0" i="0" u="none" strike="noStrike" dirty="0" err="1">
                <a:solidFill>
                  <a:srgbClr val="000000"/>
                </a:solidFill>
                <a:latin typeface="+mj-ea"/>
                <a:ea typeface="+mj-ea"/>
              </a:rPr>
              <a:t>명동역</a:t>
            </a:r>
            <a:r>
              <a:rPr lang="en-US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  10</a:t>
            </a:r>
            <a:r>
              <a:rPr lang="ko-KR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번</a:t>
            </a:r>
            <a:r>
              <a:rPr lang="en-US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16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출구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562100" y="6946900"/>
            <a:ext cx="4038600" cy="7112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just">
              <a:lnSpc>
                <a:spcPct val="132800"/>
              </a:lnSpc>
            </a:pPr>
            <a:r>
              <a:rPr lang="en-US" sz="1600" b="0" i="0" u="none" strike="noStrike">
                <a:solidFill>
                  <a:srgbClr val="000000"/>
                </a:solidFill>
                <a:latin typeface="+mj-ea"/>
                <a:ea typeface="+mj-ea"/>
              </a:rPr>
              <a:t>2) </a:t>
            </a:r>
            <a:r>
              <a:rPr lang="ko-KR" sz="1600" b="0" i="0" u="none" strike="noStrike">
                <a:solidFill>
                  <a:srgbClr val="000000"/>
                </a:solidFill>
                <a:latin typeface="+mj-ea"/>
                <a:ea typeface="+mj-ea"/>
              </a:rPr>
              <a:t>퇴계로</a:t>
            </a:r>
            <a:r>
              <a:rPr lang="en-US" sz="1600" b="0" i="0" u="none" strike="noStrike">
                <a:solidFill>
                  <a:srgbClr val="000000"/>
                </a:solidFill>
                <a:latin typeface="+mj-ea"/>
                <a:ea typeface="+mj-ea"/>
              </a:rPr>
              <a:t> 2</a:t>
            </a:r>
            <a:r>
              <a:rPr lang="ko-KR" sz="1600" b="0" i="0" u="none" strike="noStrike">
                <a:solidFill>
                  <a:srgbClr val="000000"/>
                </a:solidFill>
                <a:latin typeface="+mj-ea"/>
                <a:ea typeface="+mj-ea"/>
              </a:rPr>
              <a:t>가</a:t>
            </a:r>
            <a:r>
              <a:rPr lang="en-US" sz="1600" b="0" i="0" u="none" strike="noStrike">
                <a:solidFill>
                  <a:srgbClr val="000000"/>
                </a:solidFill>
                <a:latin typeface="+mj-ea"/>
                <a:ea typeface="+mj-ea"/>
              </a:rPr>
              <a:t>. </a:t>
            </a:r>
            <a:r>
              <a:rPr lang="ko-KR" sz="1600" b="0" i="0" u="none" strike="noStrike">
                <a:solidFill>
                  <a:srgbClr val="000000"/>
                </a:solidFill>
                <a:latin typeface="+mj-ea"/>
                <a:ea typeface="+mj-ea"/>
              </a:rPr>
              <a:t>명동역</a:t>
            </a:r>
            <a:r>
              <a:rPr lang="en-US" sz="1600" b="0" i="0" u="none" strike="noStrike">
                <a:solidFill>
                  <a:srgbClr val="000000"/>
                </a:solidFill>
                <a:latin typeface="+mj-ea"/>
                <a:ea typeface="+mj-ea"/>
              </a:rPr>
              <a:t> 7</a:t>
            </a:r>
            <a:r>
              <a:rPr lang="ko-KR" sz="1600" b="0" i="0" u="none" strike="noStrike">
                <a:solidFill>
                  <a:srgbClr val="000000"/>
                </a:solidFill>
                <a:latin typeface="+mj-ea"/>
                <a:ea typeface="+mj-ea"/>
              </a:rPr>
              <a:t>번출구</a:t>
            </a:r>
            <a:r>
              <a:rPr lang="en-US" sz="1600" b="0" i="0" u="none" strike="noStrike">
                <a:solidFill>
                  <a:srgbClr val="000000"/>
                </a:solidFill>
                <a:latin typeface="+mj-ea"/>
                <a:ea typeface="+mj-ea"/>
              </a:rPr>
              <a:t> -104, 105</a:t>
            </a:r>
          </a:p>
          <a:p>
            <a:pPr lvl="0" algn="just">
              <a:lnSpc>
                <a:spcPct val="132800"/>
              </a:lnSpc>
            </a:pPr>
            <a:r>
              <a:rPr lang="en-US" sz="1600" b="0" i="0" u="none" strike="noStrike">
                <a:solidFill>
                  <a:srgbClr val="000000"/>
                </a:solidFill>
                <a:latin typeface="+mj-ea"/>
                <a:ea typeface="+mj-ea"/>
              </a:rPr>
              <a:t>463, 604, N16, 7011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435100" y="3162300"/>
            <a:ext cx="5054600" cy="10287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ko-KR" sz="5800" b="1" i="0" u="none" strike="noStrike" spc="-200" dirty="0">
                <a:solidFill>
                  <a:srgbClr val="000000"/>
                </a:solidFill>
                <a:latin typeface="+mj-ea"/>
                <a:ea typeface="+mj-ea"/>
              </a:rPr>
              <a:t>대중교통</a:t>
            </a:r>
            <a:r>
              <a:rPr lang="en-US" sz="5800" b="1" i="0" u="none" strike="noStrike" spc="-200" dirty="0">
                <a:solidFill>
                  <a:srgbClr val="000000"/>
                </a:solidFill>
                <a:latin typeface="+mj-ea"/>
                <a:ea typeface="+mj-ea"/>
              </a:rPr>
              <a:t> </a:t>
            </a:r>
            <a:r>
              <a:rPr lang="ko-KR" sz="44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안내</a:t>
            </a:r>
            <a:r>
              <a:rPr lang="en-US" sz="44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319</Words>
  <Application>Microsoft Office PowerPoint</Application>
  <PresentationFormat>사용자 지정</PresentationFormat>
  <Paragraphs>89</Paragraphs>
  <Slides>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10" baseType="lpstr">
      <vt:lpstr>굴림</vt:lpstr>
      <vt:lpstr>Arial</vt:lpstr>
      <vt:lpstr>맑은 고딕</vt:lpstr>
      <vt:lpstr>Calibri</vt:lpstr>
      <vt:lpstr>Office Theme</vt:lpstr>
      <vt:lpstr>슬라이드 1</vt:lpstr>
      <vt:lpstr>슬라이드 2</vt:lpstr>
      <vt:lpstr>슬라이드 3</vt:lpstr>
      <vt:lpstr>슬라이드 4</vt:lpstr>
      <vt:lpstr>슬라이드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cp:lastModifiedBy>user</cp:lastModifiedBy>
  <cp:revision>29</cp:revision>
  <dcterms:created xsi:type="dcterms:W3CDTF">2006-08-16T00:00:00Z</dcterms:created>
  <dcterms:modified xsi:type="dcterms:W3CDTF">2025-08-08T06:18:02Z</dcterms:modified>
</cp:coreProperties>
</file>