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9"/>
  </p:notes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</p:sldIdLst>
  <p:sldSz cx="18288000" cy="10287000"/>
  <p:notesSz cx="6858000" cy="9144000"/>
  <p:embeddedFontLst>
    <p:embeddedFont>
      <p:font typeface="맑은 고딕" pitchFamily="50" charset="-127"/>
      <p:regular r:id="rId10"/>
      <p:bold r:id="rId11"/>
    </p:embeddedFont>
    <p:embeddedFont>
      <p:font typeface="Calibri" pitchFamily="34" charset="0"/>
      <p:regular r:id="rId12"/>
      <p:bold r:id="rId13"/>
      <p:italic r:id="rId14"/>
      <p:boldItalic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-5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4C31F8-D2B9-4338-8B3A-CC362838E31B}" type="datetimeFigureOut">
              <a:rPr lang="ko-KR" altLang="en-US" smtClean="0"/>
              <a:pPr/>
              <a:t>2025-07-24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BFC2DD-A9A5-41A2-9452-B5ED0CAFAFC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900" y="863600"/>
            <a:ext cx="17106900" cy="901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9321800"/>
            <a:ext cx="914400" cy="3810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143000" y="9398000"/>
            <a:ext cx="774700" cy="2159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32800"/>
              </a:lnSpc>
            </a:pPr>
            <a:r>
              <a:rPr lang="en-US" sz="12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05</a:t>
            </a:r>
            <a:endParaRPr lang="en-US" sz="1100" b="1" i="0" u="none" strike="noStrike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588000" y="5016500"/>
            <a:ext cx="8026400" cy="127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6300" y="1071534"/>
            <a:ext cx="10418822" cy="797086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300" y="533400"/>
            <a:ext cx="17297400" cy="520700"/>
          </a:xfrm>
          <a:prstGeom prst="rect">
            <a:avLst/>
          </a:prstGeom>
          <a:effectLst>
            <a:outerShdw dist="24179" dir="5400000">
              <a:srgbClr val="9E9E9E">
                <a:alpha val="100000"/>
              </a:srgbClr>
            </a:outerShdw>
          </a:effectLst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57300" y="635000"/>
            <a:ext cx="292100" cy="2921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46200" y="-571500"/>
            <a:ext cx="114300" cy="14351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89400" y="635000"/>
            <a:ext cx="292100" cy="2921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865600" y="-571500"/>
            <a:ext cx="114300" cy="1435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32100" y="9321800"/>
            <a:ext cx="1676400" cy="3810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5608300" y="9347200"/>
            <a:ext cx="1524000" cy="355600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990600" y="5765800"/>
            <a:ext cx="6413500" cy="2959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just">
              <a:lnSpc>
                <a:spcPct val="132800"/>
              </a:lnSpc>
            </a:pPr>
            <a:r>
              <a:rPr lang="ko-KR" sz="1600" b="1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우촌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서울뚝배기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성수라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sz="1600" b="1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락희옥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sz="1600" b="1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이조식탁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 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전주옥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을지로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전주옥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 </a:t>
            </a:r>
          </a:p>
          <a:p>
            <a:pPr lvl="0" algn="just">
              <a:lnSpc>
                <a:spcPct val="132800"/>
              </a:lnSpc>
            </a:pP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갈치호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sz="1600" b="1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정화옥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 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안동장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 </a:t>
            </a:r>
            <a:r>
              <a:rPr lang="ko-KR" sz="1600" b="1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대동옥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sz="1600" b="1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을지깐깐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을지하옥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 </a:t>
            </a:r>
            <a:r>
              <a:rPr lang="ko-KR" sz="1600" b="1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다원닭한마리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 </a:t>
            </a:r>
          </a:p>
          <a:p>
            <a:pPr lvl="0" algn="just">
              <a:lnSpc>
                <a:spcPct val="132800"/>
              </a:lnSpc>
            </a:pPr>
            <a:r>
              <a:rPr lang="ko-KR" sz="1600" b="1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평래옥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청담동순도리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 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제일호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육수당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낭만짬뽕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 </a:t>
            </a:r>
          </a:p>
          <a:p>
            <a:pPr lvl="0" algn="just">
              <a:lnSpc>
                <a:spcPct val="132800"/>
              </a:lnSpc>
            </a:pPr>
            <a:r>
              <a:rPr lang="ko-KR" sz="1600" b="1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누에파스타하우스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 </a:t>
            </a:r>
            <a:r>
              <a:rPr lang="ko-KR" sz="1600" b="1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강가뼈해장국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명품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1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성렁탕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 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부산돼지국밥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 </a:t>
            </a:r>
          </a:p>
          <a:p>
            <a:pPr lvl="0" algn="just">
              <a:lnSpc>
                <a:spcPct val="132800"/>
              </a:lnSpc>
            </a:pPr>
            <a:r>
              <a:rPr lang="ko-KR" sz="1600" b="1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진도집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 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을지타이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 </a:t>
            </a:r>
            <a:r>
              <a:rPr lang="ko-KR" sz="1600" b="1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바오서울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충무로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 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충무로닭갈비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을지만돈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 </a:t>
            </a:r>
          </a:p>
          <a:p>
            <a:pPr lvl="0" algn="just">
              <a:lnSpc>
                <a:spcPct val="132800"/>
              </a:lnSpc>
            </a:pPr>
            <a:r>
              <a:rPr lang="ko-KR" sz="1600" b="1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청종나주곰탕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남산동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 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유부남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 </a:t>
            </a:r>
            <a:r>
              <a:rPr lang="ko-KR" sz="1600" b="1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부산아지매국밥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sz="1600" b="1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오덕장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 </a:t>
            </a:r>
          </a:p>
          <a:p>
            <a:pPr lvl="0" algn="just">
              <a:lnSpc>
                <a:spcPct val="132800"/>
              </a:lnSpc>
            </a:pPr>
            <a:r>
              <a:rPr lang="ko-KR" sz="1600" b="1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대엽을지로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 </a:t>
            </a:r>
            <a:r>
              <a:rPr lang="ko-KR" sz="1600" b="1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산청숲불가든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 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서울삼계탕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sz="1600" b="1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촙촙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 </a:t>
            </a:r>
            <a:r>
              <a:rPr lang="ko-KR" sz="1600" b="1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명인돈까스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 </a:t>
            </a:r>
            <a:r>
              <a:rPr lang="ko-KR" sz="1600" b="1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초불집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 </a:t>
            </a:r>
          </a:p>
          <a:p>
            <a:pPr lvl="0" algn="just">
              <a:lnSpc>
                <a:spcPct val="132800"/>
              </a:lnSpc>
            </a:pPr>
            <a:r>
              <a:rPr lang="ko-KR" sz="1600" b="1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을지로미팅룸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sz="1600" b="1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상우가든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진작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sz="1600" b="1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잇츠굿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 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신의주부대찌개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시골밥상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등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 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16000" y="5118100"/>
            <a:ext cx="4965700" cy="4318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marL="342900" lvl="0" indent="-342900" algn="l">
              <a:lnSpc>
                <a:spcPct val="124499"/>
              </a:lnSpc>
              <a:buClr>
                <a:srgbClr val="000000"/>
              </a:buClr>
              <a:buFont typeface="Arial"/>
              <a:buChar char="●"/>
            </a:pPr>
            <a:r>
              <a:rPr lang="ko-KR" sz="24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반경</a:t>
            </a:r>
            <a:r>
              <a:rPr lang="en-US" sz="24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600M </a:t>
            </a:r>
            <a:r>
              <a:rPr lang="ko-KR" sz="24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이내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435100" y="2578100"/>
            <a:ext cx="2032000" cy="2794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24499"/>
              </a:lnSpc>
            </a:pPr>
            <a:r>
              <a:rPr lang="en-US" sz="1600" b="1" i="0" u="none" strike="noStrike" spc="-100" dirty="0">
                <a:solidFill>
                  <a:srgbClr val="595959"/>
                </a:solidFill>
                <a:latin typeface="+mj-ea"/>
                <a:ea typeface="+mj-ea"/>
              </a:rPr>
              <a:t>l   </a:t>
            </a:r>
            <a:r>
              <a:rPr lang="ko-KR" sz="1600" b="1" i="0" u="none" strike="noStrike" spc="-100" dirty="0">
                <a:solidFill>
                  <a:srgbClr val="595959"/>
                </a:solidFill>
                <a:latin typeface="+mj-ea"/>
                <a:ea typeface="+mj-ea"/>
              </a:rPr>
              <a:t>주변</a:t>
            </a:r>
            <a:r>
              <a:rPr lang="en-US" sz="1600" b="1" i="0" u="none" strike="noStrike" spc="-100" dirty="0">
                <a:solidFill>
                  <a:srgbClr val="595959"/>
                </a:solidFill>
                <a:latin typeface="+mj-ea"/>
                <a:ea typeface="+mj-ea"/>
              </a:rPr>
              <a:t> </a:t>
            </a:r>
            <a:r>
              <a:rPr lang="ko-KR" sz="1600" b="1" i="0" u="none" strike="noStrike" spc="-100" dirty="0">
                <a:solidFill>
                  <a:srgbClr val="595959"/>
                </a:solidFill>
                <a:latin typeface="+mj-ea"/>
                <a:ea typeface="+mj-ea"/>
              </a:rPr>
              <a:t>음식점</a:t>
            </a:r>
            <a:r>
              <a:rPr lang="en-US" sz="1600" b="1" i="0" u="none" strike="noStrike" spc="-100" dirty="0">
                <a:solidFill>
                  <a:srgbClr val="595959"/>
                </a:solidFill>
                <a:latin typeface="+mj-ea"/>
                <a:ea typeface="+mj-ea"/>
              </a:rPr>
              <a:t>   l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435100" y="3162300"/>
            <a:ext cx="5054600" cy="1028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5800" b="1" i="0" u="none" strike="noStrike" spc="-200" dirty="0">
                <a:solidFill>
                  <a:srgbClr val="000000"/>
                </a:solidFill>
                <a:latin typeface="+mj-ea"/>
                <a:ea typeface="+mj-ea"/>
              </a:rPr>
              <a:t>음식점</a:t>
            </a:r>
            <a:r>
              <a:rPr lang="en-US" sz="5800" b="1" i="0" u="none" strike="noStrike" spc="-200" dirty="0">
                <a:solidFill>
                  <a:srgbClr val="000000"/>
                </a:solidFill>
                <a:latin typeface="+mj-ea"/>
                <a:ea typeface="+mj-ea"/>
              </a:rPr>
              <a:t> </a:t>
            </a:r>
            <a:r>
              <a:rPr lang="ko-KR" sz="5800" b="0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안내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900" y="863600"/>
            <a:ext cx="17106900" cy="901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9321800"/>
            <a:ext cx="914400" cy="3810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143000" y="9398000"/>
            <a:ext cx="774700" cy="2159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32800"/>
              </a:lnSpc>
            </a:pPr>
            <a:r>
              <a:rPr lang="en-US" sz="12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06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588000" y="5016500"/>
            <a:ext cx="8026400" cy="127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" y="533400"/>
            <a:ext cx="17297400" cy="520700"/>
          </a:xfrm>
          <a:prstGeom prst="rect">
            <a:avLst/>
          </a:prstGeom>
          <a:effectLst>
            <a:outerShdw dist="24179" dir="5400000">
              <a:srgbClr val="9E9E9E">
                <a:alpha val="100000"/>
              </a:srgbClr>
            </a:outerShdw>
          </a:effectLst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7300" y="635000"/>
            <a:ext cx="292100" cy="2921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46200" y="-571500"/>
            <a:ext cx="114300" cy="14351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89400" y="635000"/>
            <a:ext cx="292100" cy="2921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865600" y="-571500"/>
            <a:ext cx="114300" cy="1435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32100" y="9321800"/>
            <a:ext cx="1676400" cy="3810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5608300" y="9347200"/>
            <a:ext cx="1524000" cy="355600"/>
          </a:xfrm>
          <a:prstGeom prst="rect">
            <a:avLst/>
          </a:prstGeom>
        </p:spPr>
      </p:pic>
      <p:graphicFrame>
        <p:nvGraphicFramePr>
          <p:cNvPr id="15" name="표 14"/>
          <p:cNvGraphicFramePr>
            <a:graphicFrameLocks noGrp="1"/>
          </p:cNvGraphicFramePr>
          <p:nvPr/>
        </p:nvGraphicFramePr>
        <p:xfrm>
          <a:off x="642880" y="1071535"/>
          <a:ext cx="17002240" cy="80010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3336"/>
                <a:gridCol w="2928958"/>
                <a:gridCol w="2428892"/>
                <a:gridCol w="2357454"/>
                <a:gridCol w="5643600"/>
              </a:tblGrid>
              <a:tr h="638762">
                <a:tc gridSpan="5">
                  <a:txBody>
                    <a:bodyPr/>
                    <a:lstStyle/>
                    <a:p>
                      <a:pPr algn="ctr" latinLnBrk="1"/>
                      <a:r>
                        <a:rPr lang="ko-KR" altLang="en-US" sz="2800" dirty="0" smtClean="0">
                          <a:latin typeface="+mj-ea"/>
                          <a:ea typeface="+mj-ea"/>
                        </a:rPr>
                        <a:t>영락교회 주변 식당 정보</a:t>
                      </a:r>
                      <a:endParaRPr lang="ko-KR" altLang="en-US" sz="28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42584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 dirty="0" err="1">
                          <a:latin typeface="+mj-ea"/>
                          <a:ea typeface="+mj-ea"/>
                        </a:rPr>
                        <a:t>업체명</a:t>
                      </a:r>
                      <a:endParaRPr lang="ko-KR" altLang="en-US" sz="320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 dirty="0">
                          <a:latin typeface="+mj-ea"/>
                          <a:ea typeface="+mj-ea"/>
                        </a:rPr>
                        <a:t>메뉴</a:t>
                      </a:r>
                      <a:endParaRPr lang="ko-KR" altLang="en-US" sz="320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 dirty="0">
                          <a:latin typeface="+mj-ea"/>
                          <a:ea typeface="+mj-ea"/>
                        </a:rPr>
                        <a:t>수용인원</a:t>
                      </a:r>
                      <a:endParaRPr lang="ko-KR" altLang="en-US" sz="320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 dirty="0">
                          <a:latin typeface="+mj-ea"/>
                          <a:ea typeface="+mj-ea"/>
                        </a:rPr>
                        <a:t>전화번호</a:t>
                      </a:r>
                      <a:endParaRPr lang="ko-KR" altLang="en-US" sz="320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 dirty="0">
                          <a:latin typeface="+mj-ea"/>
                          <a:ea typeface="+mj-ea"/>
                        </a:rPr>
                        <a:t>주소</a:t>
                      </a:r>
                      <a:endParaRPr lang="ko-KR" altLang="en-US" sz="320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51866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갈치호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갈치구이</a:t>
                      </a: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조림 등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latin typeface="+mj-ea"/>
                          <a:ea typeface="+mj-ea"/>
                        </a:rPr>
                        <a:t>40</a:t>
                      </a:r>
                      <a:r>
                        <a:rPr lang="ko-KR" altLang="en-US" sz="1600" kern="0" spc="0">
                          <a:latin typeface="+mj-ea"/>
                          <a:ea typeface="+mj-ea"/>
                        </a:rPr>
                        <a:t>명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latin typeface="+mj-ea"/>
                          <a:ea typeface="+mj-ea"/>
                        </a:rPr>
                        <a:t>02-2285-5185</a:t>
                      </a:r>
                      <a:endParaRPr 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서울 중구 </a:t>
                      </a:r>
                      <a:r>
                        <a:rPr lang="ko-KR" altLang="en-US" sz="1600" kern="0" spc="0" dirty="0" err="1">
                          <a:latin typeface="+mj-ea"/>
                          <a:ea typeface="+mj-ea"/>
                        </a:rPr>
                        <a:t>삼일대로</a:t>
                      </a: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12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길 </a:t>
                      </a: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22 2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층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51866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>
                          <a:latin typeface="+mj-ea"/>
                          <a:ea typeface="+mj-ea"/>
                        </a:rPr>
                        <a:t>갓잇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멕시코</a:t>
                      </a: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남미음식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60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명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latin typeface="+mj-ea"/>
                          <a:ea typeface="+mj-ea"/>
                        </a:rPr>
                        <a:t>0507-1415-9447</a:t>
                      </a:r>
                      <a:endParaRPr 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서울 중구 수표로</a:t>
                      </a: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12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길 </a:t>
                      </a: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6 1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층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51866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>
                          <a:latin typeface="+mj-ea"/>
                          <a:ea typeface="+mj-ea"/>
                        </a:rPr>
                        <a:t>강가뼈해장국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해장국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48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명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latin typeface="+mj-ea"/>
                          <a:ea typeface="+mj-ea"/>
                        </a:rPr>
                        <a:t>02-2266-6066</a:t>
                      </a:r>
                      <a:endParaRPr 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서울 중구 수표로 </a:t>
                      </a: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15 1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층 강가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51866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latin typeface="+mj-ea"/>
                          <a:ea typeface="+mj-ea"/>
                        </a:rPr>
                        <a:t>경복궁 식당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한식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latin typeface="+mj-ea"/>
                          <a:ea typeface="+mj-ea"/>
                        </a:rPr>
                        <a:t>74</a:t>
                      </a:r>
                      <a:r>
                        <a:rPr lang="ko-KR" altLang="en-US" sz="1600" kern="0" spc="0">
                          <a:latin typeface="+mj-ea"/>
                          <a:ea typeface="+mj-ea"/>
                        </a:rPr>
                        <a:t>명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latin typeface="+mj-ea"/>
                          <a:ea typeface="+mj-ea"/>
                        </a:rPr>
                        <a:t>0507-1371-2008</a:t>
                      </a:r>
                      <a:endParaRPr 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서울 종로구 종로 </a:t>
                      </a: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65 1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층 </a:t>
                      </a: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112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호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51866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latin typeface="+mj-ea"/>
                          <a:ea typeface="+mj-ea"/>
                        </a:rPr>
                        <a:t>곰바우 나주곰탕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곰탕</a:t>
                      </a: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설렁탕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48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명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latin typeface="+mj-ea"/>
                          <a:ea typeface="+mj-ea"/>
                        </a:rPr>
                        <a:t>0507-1339-0879</a:t>
                      </a:r>
                      <a:endParaRPr 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latin typeface="+mj-ea"/>
                          <a:ea typeface="+mj-ea"/>
                        </a:rPr>
                        <a:t>서울 중구 수표로</a:t>
                      </a:r>
                      <a:r>
                        <a:rPr lang="en-US" altLang="ko-KR" sz="1600" kern="0" spc="0">
                          <a:latin typeface="+mj-ea"/>
                          <a:ea typeface="+mj-ea"/>
                        </a:rPr>
                        <a:t>2</a:t>
                      </a:r>
                      <a:r>
                        <a:rPr lang="ko-KR" altLang="en-US" sz="1600" kern="0" spc="0">
                          <a:latin typeface="+mj-ea"/>
                          <a:ea typeface="+mj-ea"/>
                        </a:rPr>
                        <a:t>길 </a:t>
                      </a:r>
                      <a:r>
                        <a:rPr lang="en-US" altLang="ko-KR" sz="1600" kern="0" spc="0">
                          <a:latin typeface="+mj-ea"/>
                          <a:ea typeface="+mj-ea"/>
                        </a:rPr>
                        <a:t>27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51866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latin typeface="+mj-ea"/>
                          <a:ea typeface="+mj-ea"/>
                        </a:rPr>
                        <a:t>공릉닭한마리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>
                          <a:latin typeface="+mj-ea"/>
                          <a:ea typeface="+mj-ea"/>
                        </a:rPr>
                        <a:t>닭요리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52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명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latin typeface="+mj-ea"/>
                          <a:ea typeface="+mj-ea"/>
                        </a:rPr>
                        <a:t>0507-1319-4115</a:t>
                      </a:r>
                      <a:endParaRPr 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서울 중구 수표로</a:t>
                      </a: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6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길 </a:t>
                      </a: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6 </a:t>
                      </a:r>
                      <a:r>
                        <a:rPr lang="ko-KR" altLang="en-US" sz="1600" kern="0" spc="0" dirty="0" smtClean="0">
                          <a:latin typeface="+mj-ea"/>
                          <a:ea typeface="+mj-ea"/>
                        </a:rPr>
                        <a:t>공릉 </a:t>
                      </a:r>
                      <a:r>
                        <a:rPr lang="ko-KR" altLang="en-US" sz="1600" kern="0" spc="0" dirty="0" err="1" smtClean="0">
                          <a:latin typeface="+mj-ea"/>
                          <a:ea typeface="+mj-ea"/>
                        </a:rPr>
                        <a:t>닭한마리</a:t>
                      </a:r>
                      <a:r>
                        <a:rPr lang="ko-KR" altLang="en-US" sz="1600" kern="0" spc="0" dirty="0" smtClean="0"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600" kern="0" spc="0" dirty="0" err="1" smtClean="0">
                          <a:latin typeface="+mj-ea"/>
                          <a:ea typeface="+mj-ea"/>
                        </a:rPr>
                        <a:t>충무로점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51866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latin typeface="+mj-ea"/>
                          <a:ea typeface="+mj-ea"/>
                        </a:rPr>
                        <a:t>광화문수제비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한식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40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명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latin typeface="+mj-ea"/>
                          <a:ea typeface="+mj-ea"/>
                        </a:rPr>
                        <a:t>02-2277-0282</a:t>
                      </a:r>
                      <a:endParaRPr 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latin typeface="+mj-ea"/>
                          <a:ea typeface="+mj-ea"/>
                        </a:rPr>
                        <a:t>서울 중구 마른내로 </a:t>
                      </a:r>
                      <a:r>
                        <a:rPr lang="en-US" altLang="ko-KR" sz="1600" kern="0" spc="0">
                          <a:latin typeface="+mj-ea"/>
                          <a:ea typeface="+mj-ea"/>
                        </a:rPr>
                        <a:t>12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51866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latin typeface="+mj-ea"/>
                          <a:ea typeface="+mj-ea"/>
                        </a:rPr>
                        <a:t>구름산 추어탕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latin typeface="+mj-ea"/>
                          <a:ea typeface="+mj-ea"/>
                        </a:rPr>
                        <a:t>추어탕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100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명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latin typeface="+mj-ea"/>
                          <a:ea typeface="+mj-ea"/>
                        </a:rPr>
                        <a:t>02-318-3057</a:t>
                      </a:r>
                      <a:endParaRPr 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서울 중구 </a:t>
                      </a:r>
                      <a:r>
                        <a:rPr lang="ko-KR" altLang="en-US" sz="1600" kern="0" spc="0" dirty="0" err="1">
                          <a:latin typeface="+mj-ea"/>
                          <a:ea typeface="+mj-ea"/>
                        </a:rPr>
                        <a:t>삼일대로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343 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지하</a:t>
                      </a: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1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층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51866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latin typeface="+mj-ea"/>
                          <a:ea typeface="+mj-ea"/>
                        </a:rPr>
                        <a:t>구텐독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latin typeface="+mj-ea"/>
                          <a:ea typeface="+mj-ea"/>
                        </a:rPr>
                        <a:t>독일음식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룸</a:t>
                      </a: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100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명</a:t>
                      </a: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단체 </a:t>
                      </a: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100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명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latin typeface="+mj-ea"/>
                          <a:ea typeface="+mj-ea"/>
                        </a:rPr>
                        <a:t>0507-1399-9935</a:t>
                      </a:r>
                      <a:endParaRPr 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서울 중구 수표로</a:t>
                      </a: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12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길 </a:t>
                      </a: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10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51866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>
                          <a:latin typeface="+mj-ea"/>
                          <a:ea typeface="+mj-ea"/>
                        </a:rPr>
                        <a:t>금돈옥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당일예약</a:t>
                      </a: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X)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육류</a:t>
                      </a: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,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고기요리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단체 </a:t>
                      </a: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80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명</a:t>
                      </a: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룸</a:t>
                      </a: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22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명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latin typeface="+mj-ea"/>
                          <a:ea typeface="+mj-ea"/>
                        </a:rPr>
                        <a:t>0507-1446-9095</a:t>
                      </a:r>
                      <a:endParaRPr 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서울 중구 을지로 </a:t>
                      </a: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112 1~2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층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51866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latin typeface="+mj-ea"/>
                          <a:ea typeface="+mj-ea"/>
                        </a:rPr>
                        <a:t>김명자굴국밥 충무로점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latin typeface="+mj-ea"/>
                          <a:ea typeface="+mj-ea"/>
                        </a:rPr>
                        <a:t>굴요리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40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명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latin typeface="+mj-ea"/>
                          <a:ea typeface="+mj-ea"/>
                        </a:rPr>
                        <a:t>02-2274-6131</a:t>
                      </a:r>
                      <a:endParaRPr 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서울 중구 </a:t>
                      </a:r>
                      <a:r>
                        <a:rPr lang="ko-KR" altLang="en-US" sz="1600" kern="0" spc="0" dirty="0" err="1">
                          <a:latin typeface="+mj-ea"/>
                          <a:ea typeface="+mj-ea"/>
                        </a:rPr>
                        <a:t>마른내로</a:t>
                      </a: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2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길 </a:t>
                      </a: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25-1 2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층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51866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>
                          <a:latin typeface="+mj-ea"/>
                          <a:ea typeface="+mj-ea"/>
                        </a:rPr>
                        <a:t>김삼보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한식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52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명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latin typeface="+mj-ea"/>
                          <a:ea typeface="+mj-ea"/>
                        </a:rPr>
                        <a:t>02-2273-4964</a:t>
                      </a:r>
                      <a:endParaRPr 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서울 중구 </a:t>
                      </a:r>
                      <a:r>
                        <a:rPr lang="ko-KR" altLang="en-US" sz="1600" kern="0" spc="0" dirty="0" err="1">
                          <a:latin typeface="+mj-ea"/>
                          <a:ea typeface="+mj-ea"/>
                        </a:rPr>
                        <a:t>마른내로</a:t>
                      </a: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2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길 </a:t>
                      </a: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30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541318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latin typeface="+mj-ea"/>
                          <a:ea typeface="+mj-ea"/>
                        </a:rPr>
                        <a:t>나인트리 리앤이라마띠네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뷔페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latin typeface="+mj-ea"/>
                          <a:ea typeface="+mj-ea"/>
                        </a:rPr>
                        <a:t>02-2135-7708</a:t>
                      </a:r>
                      <a:endParaRPr 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서울 중구 </a:t>
                      </a:r>
                      <a:r>
                        <a:rPr lang="ko-KR" altLang="en-US" sz="1600" kern="0" spc="0" dirty="0" err="1">
                          <a:latin typeface="+mj-ea"/>
                          <a:ea typeface="+mj-ea"/>
                        </a:rPr>
                        <a:t>마른내로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28 </a:t>
                      </a:r>
                      <a:r>
                        <a:rPr lang="ko-KR" altLang="en-US" sz="1600" kern="0" spc="0" dirty="0" err="1" smtClean="0">
                          <a:latin typeface="+mj-ea"/>
                          <a:ea typeface="+mj-ea"/>
                        </a:rPr>
                        <a:t>나인트리프리미엄</a:t>
                      </a:r>
                      <a:r>
                        <a:rPr lang="ko-KR" altLang="en-US" sz="1600" kern="0" spc="0" dirty="0" smtClean="0">
                          <a:latin typeface="+mj-ea"/>
                          <a:ea typeface="+mj-ea"/>
                        </a:rPr>
                        <a:t> 명동</a:t>
                      </a: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2 2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층</a:t>
                      </a:r>
                      <a:endParaRPr lang="ko-KR" altLang="en-US" sz="36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541318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latin typeface="+mj-ea"/>
                          <a:ea typeface="+mj-ea"/>
                        </a:rPr>
                        <a:t>남강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latin typeface="+mj-ea"/>
                          <a:ea typeface="+mj-ea"/>
                        </a:rPr>
                        <a:t>중식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latin typeface="+mj-ea"/>
                          <a:ea typeface="+mj-ea"/>
                        </a:rPr>
                        <a:t>02-2279-0297</a:t>
                      </a:r>
                      <a:endParaRPr 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서울 중구 </a:t>
                      </a:r>
                      <a:r>
                        <a:rPr lang="ko-KR" altLang="en-US" sz="1600" kern="0" spc="0" dirty="0" err="1">
                          <a:latin typeface="+mj-ea"/>
                          <a:ea typeface="+mj-ea"/>
                        </a:rPr>
                        <a:t>마른내로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10 2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층 남강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51866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latin typeface="+mj-ea"/>
                          <a:ea typeface="+mj-ea"/>
                        </a:rPr>
                        <a:t>남산 산채집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latin typeface="+mj-ea"/>
                          <a:ea typeface="+mj-ea"/>
                        </a:rPr>
                        <a:t>돈가스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200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명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latin typeface="+mj-ea"/>
                          <a:ea typeface="+mj-ea"/>
                        </a:rPr>
                        <a:t>0507-1434-1978</a:t>
                      </a:r>
                      <a:endParaRPr 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서울 중구 소파로 </a:t>
                      </a: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95 1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층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506749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latin typeface="+mj-ea"/>
                          <a:ea typeface="+mj-ea"/>
                        </a:rPr>
                        <a:t>남산동곳간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한식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단체 </a:t>
                      </a: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45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명</a:t>
                      </a: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룸 </a:t>
                      </a: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6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명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latin typeface="+mj-ea"/>
                          <a:ea typeface="+mj-ea"/>
                        </a:rPr>
                        <a:t>0507-1373-1779</a:t>
                      </a:r>
                      <a:endParaRPr 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latin typeface="+mj-ea"/>
                          <a:ea typeface="+mj-ea"/>
                        </a:rPr>
                        <a:t>서울 중구 </a:t>
                      </a:r>
                      <a:r>
                        <a:rPr lang="ko-KR" altLang="en-US" sz="1200" kern="0" spc="0" dirty="0" err="1">
                          <a:latin typeface="+mj-ea"/>
                          <a:ea typeface="+mj-ea"/>
                        </a:rPr>
                        <a:t>삼일대로</a:t>
                      </a:r>
                      <a:r>
                        <a:rPr lang="ko-KR" altLang="en-US" sz="1200" kern="0" spc="0" dirty="0"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200" kern="0" spc="0" dirty="0">
                          <a:latin typeface="+mj-ea"/>
                          <a:ea typeface="+mj-ea"/>
                        </a:rPr>
                        <a:t>343 </a:t>
                      </a:r>
                      <a:endParaRPr lang="en-US" altLang="ko-KR" sz="2800" kern="0" spc="0" baseline="0" dirty="0" smtClean="0">
                        <a:latin typeface="+mj-ea"/>
                        <a:ea typeface="+mj-ea"/>
                      </a:endParaRPr>
                    </a:p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 smtClean="0">
                          <a:latin typeface="+mj-ea"/>
                          <a:ea typeface="+mj-ea"/>
                        </a:rPr>
                        <a:t>대신파이낸스센터</a:t>
                      </a:r>
                      <a:r>
                        <a:rPr lang="ko-KR" altLang="en-US" sz="1200" kern="0" spc="0" dirty="0" smtClean="0"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200" kern="0" spc="0" dirty="0">
                          <a:latin typeface="+mj-ea"/>
                          <a:ea typeface="+mj-ea"/>
                        </a:rPr>
                        <a:t>지상 </a:t>
                      </a:r>
                      <a:r>
                        <a:rPr lang="en-US" altLang="ko-KR" sz="1200" kern="0" spc="0" dirty="0">
                          <a:latin typeface="+mj-ea"/>
                          <a:ea typeface="+mj-ea"/>
                        </a:rPr>
                        <a:t>2</a:t>
                      </a:r>
                      <a:r>
                        <a:rPr lang="ko-KR" altLang="en-US" sz="1200" kern="0" spc="0" dirty="0">
                          <a:latin typeface="+mj-ea"/>
                          <a:ea typeface="+mj-ea"/>
                        </a:rPr>
                        <a:t>층</a:t>
                      </a:r>
                      <a:r>
                        <a:rPr lang="en-US" altLang="ko-KR" sz="1200" kern="0" spc="0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kern="0" spc="0" dirty="0">
                          <a:latin typeface="+mj-ea"/>
                          <a:ea typeface="+mj-ea"/>
                        </a:rPr>
                        <a:t>저동 </a:t>
                      </a:r>
                      <a:r>
                        <a:rPr lang="en-US" altLang="ko-KR" sz="1200" kern="0" spc="0" dirty="0">
                          <a:latin typeface="+mj-ea"/>
                          <a:ea typeface="+mj-ea"/>
                        </a:rPr>
                        <a:t>1</a:t>
                      </a:r>
                      <a:r>
                        <a:rPr lang="ko-KR" altLang="en-US" sz="1200" kern="0" spc="0" dirty="0">
                          <a:latin typeface="+mj-ea"/>
                          <a:ea typeface="+mj-ea"/>
                        </a:rPr>
                        <a:t>가</a:t>
                      </a:r>
                      <a:r>
                        <a:rPr lang="en-US" altLang="ko-KR" sz="1200" kern="0" spc="0" dirty="0">
                          <a:latin typeface="+mj-ea"/>
                          <a:ea typeface="+mj-ea"/>
                        </a:rPr>
                        <a:t>) 2</a:t>
                      </a:r>
                      <a:r>
                        <a:rPr lang="ko-KR" altLang="en-US" sz="1200" kern="0" spc="0" dirty="0">
                          <a:latin typeface="+mj-ea"/>
                          <a:ea typeface="+mj-ea"/>
                        </a:rPr>
                        <a:t>층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51866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latin typeface="+mj-ea"/>
                          <a:ea typeface="+mj-ea"/>
                        </a:rPr>
                        <a:t>낭만짬뽕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latin typeface="+mj-ea"/>
                          <a:ea typeface="+mj-ea"/>
                        </a:rPr>
                        <a:t>짬뽕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30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명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latin typeface="+mj-ea"/>
                          <a:ea typeface="+mj-ea"/>
                        </a:rPr>
                        <a:t>02-2273-4458</a:t>
                      </a:r>
                      <a:endParaRPr 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서울 중구 수표로</a:t>
                      </a: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6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길 </a:t>
                      </a: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6 1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층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420946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latin typeface="+mj-ea"/>
                          <a:ea typeface="+mj-ea"/>
                        </a:rPr>
                        <a:t>누에파스타하우스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latin typeface="+mj-ea"/>
                          <a:ea typeface="+mj-ea"/>
                        </a:rPr>
                        <a:t>파스타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10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명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latin typeface="+mj-ea"/>
                          <a:ea typeface="+mj-ea"/>
                        </a:rPr>
                        <a:t>010-8291-0578</a:t>
                      </a:r>
                      <a:endParaRPr 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서울 중구 수표로</a:t>
                      </a: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6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길 </a:t>
                      </a:r>
                      <a:r>
                        <a:rPr lang="en-US" altLang="ko-KR" sz="1600" kern="0" spc="0" dirty="0">
                          <a:latin typeface="+mj-ea"/>
                          <a:ea typeface="+mj-ea"/>
                        </a:rPr>
                        <a:t>2 3</a:t>
                      </a:r>
                      <a:r>
                        <a:rPr lang="ko-KR" altLang="en-US" sz="1600" kern="0" spc="0" dirty="0">
                          <a:latin typeface="+mj-ea"/>
                          <a:ea typeface="+mj-ea"/>
                        </a:rPr>
                        <a:t>층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900" y="863600"/>
            <a:ext cx="17106900" cy="901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9321800"/>
            <a:ext cx="914400" cy="3810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143000" y="9398000"/>
            <a:ext cx="774700" cy="2159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32800"/>
              </a:lnSpc>
            </a:pPr>
            <a:r>
              <a:rPr lang="en-US" sz="12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07</a:t>
            </a:r>
            <a:endParaRPr lang="en-US" sz="1100" b="1" i="0" u="none" strike="noStrike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588000" y="5016500"/>
            <a:ext cx="8026400" cy="127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" y="533400"/>
            <a:ext cx="17297400" cy="520700"/>
          </a:xfrm>
          <a:prstGeom prst="rect">
            <a:avLst/>
          </a:prstGeom>
          <a:effectLst>
            <a:outerShdw dist="24179" dir="5400000">
              <a:srgbClr val="9E9E9E">
                <a:alpha val="100000"/>
              </a:srgbClr>
            </a:outerShdw>
          </a:effectLst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7300" y="635000"/>
            <a:ext cx="292100" cy="2921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46200" y="-571500"/>
            <a:ext cx="114300" cy="14351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89400" y="635000"/>
            <a:ext cx="292100" cy="2921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865600" y="-571500"/>
            <a:ext cx="114300" cy="1435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32100" y="9321800"/>
            <a:ext cx="1676400" cy="3810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5608300" y="9347200"/>
            <a:ext cx="1524000" cy="355600"/>
          </a:xfrm>
          <a:prstGeom prst="rect">
            <a:avLst/>
          </a:prstGeom>
        </p:spPr>
      </p:pic>
      <p:graphicFrame>
        <p:nvGraphicFramePr>
          <p:cNvPr id="14" name="표 13"/>
          <p:cNvGraphicFramePr>
            <a:graphicFrameLocks noGrp="1"/>
          </p:cNvGraphicFramePr>
          <p:nvPr/>
        </p:nvGraphicFramePr>
        <p:xfrm>
          <a:off x="642878" y="1071534"/>
          <a:ext cx="17002244" cy="795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0448"/>
                <a:gridCol w="3215487"/>
                <a:gridCol w="2774426"/>
                <a:gridCol w="2845564"/>
                <a:gridCol w="4766319"/>
              </a:tblGrid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 err="1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니즈버거</a:t>
                      </a:r>
                      <a:endParaRPr lang="ko-KR" altLang="en-US" sz="2800" b="0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햄버거</a:t>
                      </a:r>
                      <a:endParaRPr lang="ko-KR" altLang="en-US" sz="2800" b="0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15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명</a:t>
                      </a:r>
                      <a:endParaRPr lang="ko-KR" altLang="en-US" sz="2800" b="0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070-4335-7771</a:t>
                      </a:r>
                      <a:endParaRPr lang="en-US" sz="2800" b="0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 중구 </a:t>
                      </a:r>
                      <a:r>
                        <a:rPr lang="ko-KR" altLang="en-US" sz="1600" b="0" kern="0" spc="0" dirty="0" err="1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마른내로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13 1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층 </a:t>
                      </a:r>
                      <a:r>
                        <a:rPr lang="ko-KR" altLang="en-US" sz="1600" b="0" kern="0" spc="0" dirty="0" err="1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니즈버거</a:t>
                      </a:r>
                      <a:endParaRPr lang="ko-KR" altLang="en-US" sz="2800" b="0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다원닭한마리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 빈대떡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닭한마리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닭도리탕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84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명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(2</a:t>
                      </a: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호점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 포함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)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02-2273-0409</a:t>
                      </a:r>
                      <a:endParaRPr 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 중구 을지로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12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길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19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대동옥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 을지로본점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곰탕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단체석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35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명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0507-1460-5446</a:t>
                      </a:r>
                      <a:endParaRPr 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 중구 을지로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12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8 1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층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대엽 을지로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한식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단체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60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명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6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명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0507-1481-6705</a:t>
                      </a:r>
                      <a:endParaRPr 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 중구 을지로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114 1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층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더 </a:t>
                      </a: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맛존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숯불바베규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치킨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닭강정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28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명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02-2277-5424</a:t>
                      </a:r>
                      <a:endParaRPr 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 중구 퇴계로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27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39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돗제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육류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고기요리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명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단체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명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0507-1403-9204</a:t>
                      </a:r>
                      <a:endParaRPr 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 중구 수표로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6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8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돗제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돼지한판 오신정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돼지고기구이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40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명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02-2275-3031</a:t>
                      </a:r>
                      <a:endParaRPr 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 중구 퇴계로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27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42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뚱보식당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육류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고기요리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36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명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02-2267-1801</a:t>
                      </a:r>
                      <a:endParaRPr 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 중구 퇴계로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27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14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락희옥 을지로지점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제육정식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차돌정식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20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명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02-772-9797</a:t>
                      </a:r>
                      <a:endParaRPr 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 중구 을지로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101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정익빌딩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2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층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명궁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중식당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100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명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02-2266-2381</a:t>
                      </a:r>
                      <a:endParaRPr 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 중구 </a:t>
                      </a: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삼일대로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4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길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17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명동교자 본점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칼국수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교자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3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층 이상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02-776-5348</a:t>
                      </a:r>
                      <a:endParaRPr 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중구 명동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29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명동중앙회관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한식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140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명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0507-1384-8836</a:t>
                      </a:r>
                      <a:endParaRPr 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 중구 명동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8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나길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19 1, 2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층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명동피자 명동본점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피자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80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명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0507-1400-8979</a:t>
                      </a:r>
                      <a:endParaRPr 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 중구 명동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41 4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층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명동할머니국수 본점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국수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30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명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02-778-2705</a:t>
                      </a:r>
                      <a:endParaRPr 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 중구 명동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9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17-3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명동함흥면옥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냉면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88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명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02-776-8430</a:t>
                      </a:r>
                      <a:endParaRPr 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 중구 명동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35-19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명인돈까스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돈가스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20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명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02-2263-5009</a:t>
                      </a:r>
                      <a:endParaRPr 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 중구 을지로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12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22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미선이네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한식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30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명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0507-1306-1378</a:t>
                      </a:r>
                      <a:endParaRPr 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 중구 삼일대로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300 1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층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미스터순두부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두부요리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단체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50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명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02-2264-9292</a:t>
                      </a:r>
                      <a:endParaRPr 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 중구 퇴계로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27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61 1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층 미스터순두부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바오서울 충무로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아시아음식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8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명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0507-1404-2642</a:t>
                      </a:r>
                      <a:endParaRPr 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 중구 퇴계로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27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31 1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층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호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바오차이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중식당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35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명</a:t>
                      </a:r>
                      <a:endParaRPr lang="ko-KR" alt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0507-1396-0194</a:t>
                      </a:r>
                      <a:endParaRPr lang="en-US" sz="28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 중구 을지로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100 </a:t>
                      </a: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파인에비뉴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B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동 지하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층</a:t>
                      </a:r>
                      <a:endParaRPr lang="ko-KR" altLang="en-US" sz="2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900" y="863600"/>
            <a:ext cx="17106900" cy="901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9321800"/>
            <a:ext cx="914400" cy="3810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143000" y="9398000"/>
            <a:ext cx="774700" cy="2159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32800"/>
              </a:lnSpc>
            </a:pPr>
            <a:r>
              <a:rPr lang="en-US" sz="12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08</a:t>
            </a:r>
            <a:endParaRPr lang="en-US" sz="1100" b="1" i="0" u="none" strike="noStrike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588000" y="5016500"/>
            <a:ext cx="8026400" cy="127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" y="533400"/>
            <a:ext cx="17297400" cy="520700"/>
          </a:xfrm>
          <a:prstGeom prst="rect">
            <a:avLst/>
          </a:prstGeom>
          <a:effectLst>
            <a:outerShdw dist="24179" dir="5400000">
              <a:srgbClr val="9E9E9E">
                <a:alpha val="100000"/>
              </a:srgbClr>
            </a:outerShdw>
          </a:effectLst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7300" y="635000"/>
            <a:ext cx="292100" cy="2921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46200" y="-571500"/>
            <a:ext cx="114300" cy="14351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89400" y="635000"/>
            <a:ext cx="292100" cy="2921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865600" y="-571500"/>
            <a:ext cx="114300" cy="1435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32100" y="9321800"/>
            <a:ext cx="1676400" cy="3810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5608300" y="9347200"/>
            <a:ext cx="1524000" cy="355600"/>
          </a:xfrm>
          <a:prstGeom prst="rect">
            <a:avLst/>
          </a:prstGeom>
        </p:spPr>
      </p:pic>
      <p:graphicFrame>
        <p:nvGraphicFramePr>
          <p:cNvPr id="17" name="표 16"/>
          <p:cNvGraphicFramePr>
            <a:graphicFrameLocks noGrp="1"/>
          </p:cNvGraphicFramePr>
          <p:nvPr/>
        </p:nvGraphicFramePr>
        <p:xfrm>
          <a:off x="642878" y="1071534"/>
          <a:ext cx="17002244" cy="795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0448"/>
                <a:gridCol w="3215487"/>
                <a:gridCol w="2774426"/>
                <a:gridCol w="2845564"/>
                <a:gridCol w="4766319"/>
              </a:tblGrid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보승회관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ko-KR" altLang="en-US" sz="1600" b="0" kern="0" spc="0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명동점</a:t>
                      </a:r>
                      <a:endParaRPr lang="ko-KR" altLang="en-US" sz="1600" b="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국밥</a:t>
                      </a:r>
                      <a:endParaRPr lang="ko-KR" altLang="en-US" sz="1600" b="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52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 b="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02-776-7612</a:t>
                      </a:r>
                      <a:endParaRPr lang="en-US" sz="1600" b="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명동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9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13 1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 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103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호</a:t>
                      </a:r>
                      <a:endParaRPr lang="ko-KR" altLang="en-US" sz="1600" b="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본가원조닭한마리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닭요리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32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02-2274-2986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마른내로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19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부산돼지국밥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돼지국밥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32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0507-1431-5688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수표로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13 1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101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호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부산복집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복어요리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48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0507-1317-6334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수표로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25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부산아지매국밥 파인에비뉴점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국밥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36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02-6031-0092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을지로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100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부오상회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한식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12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0507-1411-9535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수표로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5-5 1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 부오상회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부자돈까스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돈가스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40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02-2271-2328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수표로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30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사랑방칼국수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칼국수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만두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40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02-2272-2020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퇴계로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27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46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산채향 청계광장점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한식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단체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60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60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02-778-2959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청계천로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8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프리미어플레이스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산청숯불가든 을지로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육류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고기요리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02-2273-8188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을지로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114-6 1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삼미옥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한식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고기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간장게장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60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02-775-9745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퇴계로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가길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6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상우가든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육류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고기요리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단체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100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30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0507-1332-1012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을지로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12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28 </a:t>
                      </a:r>
                      <a:r>
                        <a:rPr lang="ko-KR" altLang="en-US" sz="1600" kern="0" spc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제이매크로타워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B01</a:t>
                      </a:r>
                      <a:endParaRPr lang="ko-KR" altLang="en-US" sz="1600" dirty="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서동관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중식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80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02-2265-0538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수표로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6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서울뚝배기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한식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50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02-2263-0596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수표로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6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금용빌딩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서울삼계탕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백숙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삼계탕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50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02-2263-1743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마른내로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19 2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설문동본갈비 을지로점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육류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고기요리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130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0507-1304-1481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수표로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23 1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</a:t>
                      </a:r>
                      <a:endParaRPr lang="ko-KR" altLang="en-US" sz="1600" dirty="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성수라 을지로점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김치찜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48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0507-1391-6939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</a:t>
                      </a: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마른내로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21 2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</a:t>
                      </a:r>
                      <a:endParaRPr lang="ko-KR" altLang="en-US" sz="1600" dirty="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성실한 부엌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양식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40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0507-1375-0150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</a:t>
                      </a: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청계천로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100 </a:t>
                      </a: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시그니처타워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지하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</a:t>
                      </a:r>
                      <a:endParaRPr lang="ko-KR" altLang="en-US" sz="1600" dirty="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순남시래기 충무로점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백반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가정식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48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02-2272-1002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</a:t>
                      </a: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마른내로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8 1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</a:t>
                      </a:r>
                      <a:endParaRPr lang="ko-KR" altLang="en-US" sz="1600" dirty="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스시의 여왕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일식당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8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010-8232-2728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</a:t>
                      </a: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삼일대로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8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17 1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</a:t>
                      </a:r>
                      <a:endParaRPr lang="ko-KR" altLang="en-US" sz="16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900" y="863600"/>
            <a:ext cx="17106900" cy="901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9321800"/>
            <a:ext cx="914400" cy="3810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143000" y="9398000"/>
            <a:ext cx="774700" cy="2159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32800"/>
              </a:lnSpc>
            </a:pPr>
            <a:r>
              <a:rPr lang="en-US" sz="12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09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588000" y="5016500"/>
            <a:ext cx="8026400" cy="127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" y="533400"/>
            <a:ext cx="17297400" cy="520700"/>
          </a:xfrm>
          <a:prstGeom prst="rect">
            <a:avLst/>
          </a:prstGeom>
          <a:effectLst>
            <a:outerShdw dist="24179" dir="5400000">
              <a:srgbClr val="9E9E9E">
                <a:alpha val="100000"/>
              </a:srgbClr>
            </a:outerShdw>
          </a:effectLst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7300" y="635000"/>
            <a:ext cx="292100" cy="2921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46200" y="-571500"/>
            <a:ext cx="114300" cy="14351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89400" y="635000"/>
            <a:ext cx="292100" cy="2921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865600" y="-571500"/>
            <a:ext cx="114300" cy="1435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32100" y="9321800"/>
            <a:ext cx="1676400" cy="3810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5608300" y="9347200"/>
            <a:ext cx="1524000" cy="355600"/>
          </a:xfrm>
          <a:prstGeom prst="rect">
            <a:avLst/>
          </a:prstGeom>
        </p:spPr>
      </p:pic>
      <p:graphicFrame>
        <p:nvGraphicFramePr>
          <p:cNvPr id="16" name="표 15"/>
          <p:cNvGraphicFramePr>
            <a:graphicFrameLocks noGrp="1"/>
          </p:cNvGraphicFramePr>
          <p:nvPr/>
        </p:nvGraphicFramePr>
        <p:xfrm>
          <a:off x="642878" y="1071534"/>
          <a:ext cx="17002244" cy="795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0448"/>
                <a:gridCol w="3215487"/>
                <a:gridCol w="2774426"/>
                <a:gridCol w="2845564"/>
                <a:gridCol w="4766319"/>
              </a:tblGrid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슬로우켈리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ko-KR" altLang="en-US" sz="1600" b="0" kern="0" spc="0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충무로점</a:t>
                      </a:r>
                      <a:endParaRPr lang="ko-KR" altLang="en-US" sz="1600" b="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다이어트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샐러드</a:t>
                      </a:r>
                      <a:endParaRPr lang="ko-KR" altLang="en-US" sz="1600" b="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24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 b="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02-2269-1069</a:t>
                      </a:r>
                      <a:endParaRPr lang="en-US" sz="1600" b="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퇴계로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27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16 1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 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104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호</a:t>
                      </a:r>
                      <a:endParaRPr lang="ko-KR" altLang="en-US" sz="1600" b="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시골밥상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한식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40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02-2275-0327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수표로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6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13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신의주부대찌개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신의주부대찌개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50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070-8113-2024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수표로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22-21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경구빌딩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안동장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중식당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30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02-2266-3814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을지로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124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어머니와고등어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생선구이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44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02-2277-7807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마른내로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29-1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어사랑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생선회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단체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32,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4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02-752-8328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수표로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50-1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지상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오덕장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한식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60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0507-1422-8850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을지로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110 2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오도면옥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한식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60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0507-1346-2226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수표로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6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27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오도면옥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오장갈비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육류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고기요리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60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02-2267-9328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마른내로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109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오장동함흥냉면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냉면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150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02-2267-9500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마른내로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108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오장동함흥냉면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오장동흥남집 본점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냉면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100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02-2266-0735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마른내로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114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흥남집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오한수우육면가 중구점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중식당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단체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50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0507-1367-3045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마른내로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10 1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우메돈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돈가스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0507-1497-3124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충무로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31 1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우촌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갈비탕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도가니탕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한우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단체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56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18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0507-1347-1685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을지로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12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24 1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 우촌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유부남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일식당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02-318-4619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삼일대로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343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지하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 유부남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육수당 충무로점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국밥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50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02-2274-7933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수표로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20-1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을지깐깐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태국음식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25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0507-1465-6790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을지로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12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12 202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호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을지다락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양식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80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0507-1317-4484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수표로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19 4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을지로 전주옥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김치갈비찌개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50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02-2279-1710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을지로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101 1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을지로회관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육류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고기요리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단체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0507-1360-4811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수표로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30-1</a:t>
                      </a:r>
                      <a:endParaRPr lang="ko-KR" altLang="en-US" sz="16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900" y="863600"/>
            <a:ext cx="17106900" cy="901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9321800"/>
            <a:ext cx="914400" cy="3810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143000" y="9398000"/>
            <a:ext cx="774700" cy="2159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32800"/>
              </a:lnSpc>
            </a:pPr>
            <a:r>
              <a:rPr lang="en-US" sz="12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10</a:t>
            </a:r>
            <a:endParaRPr lang="en-US" sz="1100" b="1" i="0" u="none" strike="noStrike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588000" y="5016500"/>
            <a:ext cx="8026400" cy="127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900" y="1066800"/>
            <a:ext cx="17106900" cy="80264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300" y="533400"/>
            <a:ext cx="17297400" cy="520700"/>
          </a:xfrm>
          <a:prstGeom prst="rect">
            <a:avLst/>
          </a:prstGeom>
          <a:effectLst>
            <a:outerShdw dist="24179" dir="5400000">
              <a:srgbClr val="9E9E9E">
                <a:alpha val="100000"/>
              </a:srgbClr>
            </a:outerShdw>
          </a:effectLst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57300" y="635000"/>
            <a:ext cx="292100" cy="2921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46200" y="-571500"/>
            <a:ext cx="114300" cy="14351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89400" y="635000"/>
            <a:ext cx="292100" cy="2921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865600" y="-571500"/>
            <a:ext cx="114300" cy="1435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32100" y="9321800"/>
            <a:ext cx="1676400" cy="3810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5608300" y="9347200"/>
            <a:ext cx="1524000" cy="355600"/>
          </a:xfrm>
          <a:prstGeom prst="rect">
            <a:avLst/>
          </a:prstGeom>
        </p:spPr>
      </p:pic>
      <p:graphicFrame>
        <p:nvGraphicFramePr>
          <p:cNvPr id="14" name="표 13"/>
          <p:cNvGraphicFramePr>
            <a:graphicFrameLocks noGrp="1"/>
          </p:cNvGraphicFramePr>
          <p:nvPr/>
        </p:nvGraphicFramePr>
        <p:xfrm>
          <a:off x="642878" y="1071534"/>
          <a:ext cx="17002244" cy="795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0448"/>
                <a:gridCol w="3215487"/>
                <a:gridCol w="2774426"/>
                <a:gridCol w="2845564"/>
                <a:gridCol w="4766319"/>
              </a:tblGrid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을지만돈</a:t>
                      </a:r>
                      <a:endParaRPr lang="ko-KR" altLang="en-US" sz="16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장어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먹장어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파스타</a:t>
                      </a:r>
                      <a:endParaRPr lang="ko-KR" altLang="en-US" sz="160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단체석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50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0507-1334-6057</a:t>
                      </a:r>
                      <a:endParaRPr lang="en-US" sz="160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마른내로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12 2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</a:t>
                      </a:r>
                      <a:endParaRPr lang="ko-KR" altLang="en-US" sz="160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을지면옥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냉면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50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02-2266-7052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종로구 삼일대로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30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12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을지타이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태국음식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22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0507-1495-6603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퇴계로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27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33 2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을지하옥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(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점심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)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곰탕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시래기 국밥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38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0507-1379-4133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충무로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5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25-1 1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이남장 을지로본점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곰탕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설렁탕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60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02-2267-4081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삼일대로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12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16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이조식탁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한식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52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02-2265-1058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마른내로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14 2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이층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한식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50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02-823-4545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퇴계로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27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39 2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 이층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일식성진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일식당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6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개 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4~6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인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0507-1383-5583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수표로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5 1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잇츠굿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이탈리아음식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조식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브런치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02-2277-9705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수표로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24 G2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호텔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전주옥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제육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김치전골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돌솥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55~60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02-2277-5657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충무로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7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19 1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정라진막회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생선회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52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02-2277-6646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수표로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12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8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정암빌딩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지유켄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중식당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30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바테이블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0507-1357-0496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수표로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42-7 1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진고개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한식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50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02-2267-0955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충무로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19-1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진도집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해물섞어볶음밥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44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0507-1356-5796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수표로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4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13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진작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일식당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30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0507-1364-4484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수표로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12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12 1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 진작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쭈담 본점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쭈꾸미요리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44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0507-1342-0952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수표로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6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26 1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천상계 닭매운탕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닭요리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단체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34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0507-1353-5445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마른내로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3 2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청담동순도리 을지로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3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가점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순대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곱창도리탕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02-6325-5303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삼일대로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36 1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청록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한정식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프라이빗룸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좌식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0507-1433-7917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수표로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4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8 2~5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 청록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청와옥 을지로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3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가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순대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순댓국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70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0507-1448-1309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을지로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110 1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호</a:t>
                      </a:r>
                      <a:endParaRPr lang="ko-KR" altLang="en-US" sz="16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900" y="863600"/>
            <a:ext cx="17106900" cy="901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9321800"/>
            <a:ext cx="914400" cy="3810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143000" y="9398000"/>
            <a:ext cx="774700" cy="2159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32800"/>
              </a:lnSpc>
            </a:pPr>
            <a:r>
              <a:rPr lang="en-US" sz="12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11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588000" y="5016500"/>
            <a:ext cx="8026400" cy="127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" y="533400"/>
            <a:ext cx="17297400" cy="520700"/>
          </a:xfrm>
          <a:prstGeom prst="rect">
            <a:avLst/>
          </a:prstGeom>
          <a:effectLst>
            <a:outerShdw dist="24179" dir="5400000">
              <a:srgbClr val="9E9E9E">
                <a:alpha val="100000"/>
              </a:srgbClr>
            </a:outerShdw>
          </a:effectLst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7300" y="635000"/>
            <a:ext cx="292100" cy="2921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46200" y="-571500"/>
            <a:ext cx="114300" cy="14351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89400" y="635000"/>
            <a:ext cx="292100" cy="2921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865600" y="-571500"/>
            <a:ext cx="114300" cy="1435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32100" y="9321800"/>
            <a:ext cx="1676400" cy="3810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5608300" y="9347200"/>
            <a:ext cx="1524000" cy="355600"/>
          </a:xfrm>
          <a:prstGeom prst="rect">
            <a:avLst/>
          </a:prstGeom>
        </p:spPr>
      </p:pic>
      <p:graphicFrame>
        <p:nvGraphicFramePr>
          <p:cNvPr id="16" name="표 15"/>
          <p:cNvGraphicFramePr>
            <a:graphicFrameLocks noGrp="1"/>
          </p:cNvGraphicFramePr>
          <p:nvPr/>
        </p:nvGraphicFramePr>
        <p:xfrm>
          <a:off x="642878" y="1071534"/>
          <a:ext cx="17002244" cy="795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0448"/>
                <a:gridCol w="3215487"/>
                <a:gridCol w="2774426"/>
                <a:gridCol w="2845564"/>
                <a:gridCol w="4766319"/>
              </a:tblGrid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초반식당</a:t>
                      </a:r>
                      <a:endParaRPr lang="ko-KR" altLang="en-US" sz="1600" b="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육류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고기요리</a:t>
                      </a:r>
                      <a:endParaRPr lang="ko-KR" altLang="en-US" sz="1600" b="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100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 b="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0507-1423-2005</a:t>
                      </a:r>
                      <a:endParaRPr lang="en-US" sz="1600" b="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수표로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6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8-1 1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</a:t>
                      </a:r>
                      <a:endParaRPr lang="ko-KR" altLang="en-US" sz="1600" b="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초불집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육류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고기요리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88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0507-1438-8383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을지로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12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21-1 1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촙촙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베트남음식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0507-1318-1361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수표로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46 2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춘장집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중식당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28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070-4322-5258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돋움"/>
                          <a:ea typeface="돋움"/>
                        </a:rPr>
                        <a:t>서울 중구 수표로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돋움"/>
                          <a:ea typeface="돋움"/>
                        </a:rPr>
                        <a:t>6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돋움"/>
                          <a:ea typeface="돋움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돋움"/>
                          <a:ea typeface="돋움"/>
                        </a:rPr>
                        <a:t>10 1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돋움"/>
                          <a:ea typeface="돋움"/>
                        </a:rPr>
                        <a:t>층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춘천칼국수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국수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44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02-2279-9885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마른내로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23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충무로 족발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족발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복쌈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100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02-2263-0903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퇴계로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27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41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충무로 파주옥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곰탕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설렁탕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48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02-2267-6149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마른내로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23 1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충무로닭갈비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닭갈비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32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02-2273-8003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수표로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6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14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충무로닭갈비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충무로쭈꾸미불고기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주꾸미요리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80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02-2279-0803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퇴계로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31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11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털보스테이크부대찌개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찌개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전골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50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02-2265-9120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마른내로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27 1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토담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종합분식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10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퇴계로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27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14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평래옥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냉면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초계탕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육계장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52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2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80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02-2267-5892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마른내로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21-1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평안도만두집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한식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40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02-723-6592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종로구 새문안로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3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30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지하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104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호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포포인츠 바이 쉐라톤 에볼루션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뷔페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룸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20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(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비용별도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0507-1416-6103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삼일대로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36 3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필동면옥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냉면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120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02-2266-2611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서애로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26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하동관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곰탕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설렁탕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100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02-776-5656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명동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9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12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한식당 풍류 백병원점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한식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3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 이상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0507-1312-3320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마른내로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11-8</a:t>
                      </a:r>
                      <a:endParaRPr lang="ko-KR" altLang="en-US" sz="160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한식당동심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한정식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50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02-2267-4862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퇴계로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27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12-4 </a:t>
                      </a: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충무로역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5</a:t>
                      </a: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번출구</a:t>
                      </a:r>
                      <a:endParaRPr lang="ko-KR" altLang="en-US" sz="1600" dirty="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한울곰탕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곰탕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설렁탕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48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070-4833-8896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퇴계로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27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49</a:t>
                      </a:r>
                      <a:endParaRPr lang="ko-KR" altLang="en-US" sz="1600" dirty="0"/>
                    </a:p>
                  </a:txBody>
                  <a:tcPr anchor="ctr"/>
                </a:tc>
              </a:tr>
              <a:tr h="397632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해든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육류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고기요리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단체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12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0507-1431-4417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서울 중구 퇴계로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27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길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45 1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층</a:t>
                      </a:r>
                      <a:endParaRPr lang="ko-KR" altLang="en-US" sz="16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1649</Words>
  <Application>Microsoft Office PowerPoint</Application>
  <PresentationFormat>사용자 지정</PresentationFormat>
  <Paragraphs>609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3" baseType="lpstr">
      <vt:lpstr>굴림</vt:lpstr>
      <vt:lpstr>Arial</vt:lpstr>
      <vt:lpstr>맑은 고딕</vt:lpstr>
      <vt:lpstr>Calibri</vt:lpstr>
      <vt:lpstr>돋움</vt:lpstr>
      <vt:lpstr>Office Theme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cp:lastModifiedBy>lim</cp:lastModifiedBy>
  <cp:revision>27</cp:revision>
  <dcterms:created xsi:type="dcterms:W3CDTF">2006-08-16T00:00:00Z</dcterms:created>
  <dcterms:modified xsi:type="dcterms:W3CDTF">2025-07-24T01:58:44Z</dcterms:modified>
</cp:coreProperties>
</file>